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4" r:id="rId5"/>
    <p:sldMasterId id="2147483696" r:id="rId6"/>
  </p:sldMasterIdLst>
  <p:notesMasterIdLst>
    <p:notesMasterId r:id="rId36"/>
  </p:notesMasterIdLst>
  <p:sldIdLst>
    <p:sldId id="2147481247" r:id="rId7"/>
    <p:sldId id="2146847455" r:id="rId8"/>
    <p:sldId id="2146847456" r:id="rId9"/>
    <p:sldId id="2146847452" r:id="rId10"/>
    <p:sldId id="330" r:id="rId11"/>
    <p:sldId id="2147481248" r:id="rId12"/>
    <p:sldId id="2146847460" r:id="rId13"/>
    <p:sldId id="2146847461" r:id="rId14"/>
    <p:sldId id="2146847462" r:id="rId15"/>
    <p:sldId id="2146847463" r:id="rId16"/>
    <p:sldId id="2146847464" r:id="rId17"/>
    <p:sldId id="2146847465" r:id="rId18"/>
    <p:sldId id="2147481245" r:id="rId19"/>
    <p:sldId id="256" r:id="rId20"/>
    <p:sldId id="257" r:id="rId21"/>
    <p:sldId id="258" r:id="rId22"/>
    <p:sldId id="259" r:id="rId23"/>
    <p:sldId id="260" r:id="rId24"/>
    <p:sldId id="261" r:id="rId25"/>
    <p:sldId id="2146847458" r:id="rId26"/>
    <p:sldId id="2147481241" r:id="rId27"/>
    <p:sldId id="327" r:id="rId28"/>
    <p:sldId id="2146847468" r:id="rId29"/>
    <p:sldId id="2146847469" r:id="rId30"/>
    <p:sldId id="2146847467" r:id="rId31"/>
    <p:sldId id="2147481244" r:id="rId32"/>
    <p:sldId id="2147481243" r:id="rId33"/>
    <p:sldId id="2147481242" r:id="rId34"/>
    <p:sldId id="2146847459" r:id="rId35"/>
  </p:sldIdLst>
  <p:sldSz cx="12192000" cy="6858000"/>
  <p:notesSz cx="7010400" cy="9296400"/>
  <p:embeddedFontLst>
    <p:embeddedFont>
      <p:font typeface="Aptos Mono" panose="020B0009020202020204" pitchFamily="49" charset="0"/>
      <p:regular r:id="rId37"/>
      <p:bold r:id="rId38"/>
      <p:italic r:id="rId39"/>
      <p:boldItalic r:id="rId40"/>
    </p:embeddedFont>
    <p:embeddedFont>
      <p:font typeface="Oswald" panose="00000500000000000000" pitchFamily="2" charset="0"/>
      <p:regular r:id="rId41"/>
      <p:bold r:id="rId42"/>
      <p:italic r:id="rId43"/>
    </p:embeddedFont>
    <p:embeddedFont>
      <p:font typeface="OSWALD LIGHT" panose="00000400000000000000" pitchFamily="2" charset="0"/>
      <p:regular r:id="rId44"/>
    </p:embeddedFont>
    <p:embeddedFont>
      <p:font typeface="Oswald Medium" panose="00000600000000000000" pitchFamily="2" charset="0"/>
      <p:regular r:id="rId45"/>
    </p:embeddedFont>
    <p:embeddedFont>
      <p:font typeface="Oswald SemiBold" panose="00000700000000000000" pitchFamily="2" charset="0"/>
      <p:regular r:id="rId46"/>
      <p:bold r:id="rId47"/>
    </p:embeddedFont>
    <p:embeddedFont>
      <p:font typeface="Platypi" panose="020B060402020202020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2C2A28-46F3-4347-063D-C22B3FC103EF}" name="Olivia Womack" initials="OW" userId="S::L.Olivia.Womack@arkansasedc.com::33d3eb78-dde3-4bb0-8d5d-08eaca1f78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C2C"/>
    <a:srgbClr val="CE202F"/>
    <a:srgbClr val="FFFFFF"/>
    <a:srgbClr val="DF4C38"/>
    <a:srgbClr val="E4513D"/>
    <a:srgbClr val="DF5B49"/>
    <a:srgbClr val="C55343"/>
    <a:srgbClr val="C65E50"/>
    <a:srgbClr val="5576B1"/>
    <a:srgbClr val="77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52F05-5A4A-4925-B29B-45FED2200741}" v="197" dt="2025-09-02T17:51:35.283"/>
    <p1510:client id="{C62C0D5F-2C61-4FD1-9551-134368C7E3FE}" v="10" dt="2025-09-02T22:08:37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164"/>
  </p:normalViewPr>
  <p:slideViewPr>
    <p:cSldViewPr snapToGrid="0">
      <p:cViewPr varScale="1">
        <p:scale>
          <a:sx n="68" d="100"/>
          <a:sy n="68" d="100"/>
        </p:scale>
        <p:origin x="13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lory Race" userId="2f3b95af-638b-4c69-8a2e-990cab33bd3a" providerId="ADAL" clId="{C62C0D5F-2C61-4FD1-9551-134368C7E3FE}"/>
    <pc:docChg chg="addSld delSld modSld sldOrd">
      <pc:chgData name="Mallory Race" userId="2f3b95af-638b-4c69-8a2e-990cab33bd3a" providerId="ADAL" clId="{C62C0D5F-2C61-4FD1-9551-134368C7E3FE}" dt="2025-09-02T22:09:09.317" v="41" actId="1076"/>
      <pc:docMkLst>
        <pc:docMk/>
      </pc:docMkLst>
      <pc:sldChg chg="addSp del">
        <pc:chgData name="Mallory Race" userId="2f3b95af-638b-4c69-8a2e-990cab33bd3a" providerId="ADAL" clId="{C62C0D5F-2C61-4FD1-9551-134368C7E3FE}" dt="2025-09-02T21:15:11.029" v="8" actId="2696"/>
        <pc:sldMkLst>
          <pc:docMk/>
          <pc:sldMk cId="3953824686" sldId="2146847450"/>
        </pc:sldMkLst>
        <pc:picChg chg="add">
          <ac:chgData name="Mallory Race" userId="2f3b95af-638b-4c69-8a2e-990cab33bd3a" providerId="ADAL" clId="{C62C0D5F-2C61-4FD1-9551-134368C7E3FE}" dt="2025-09-02T21:14:38.575" v="3"/>
          <ac:picMkLst>
            <pc:docMk/>
            <pc:sldMk cId="3953824686" sldId="2146847450"/>
            <ac:picMk id="3" creationId="{4B455E83-655F-5F4A-CF2E-0D6E0A7B0115}"/>
          </ac:picMkLst>
        </pc:picChg>
      </pc:sldChg>
      <pc:sldChg chg="modSp mod">
        <pc:chgData name="Mallory Race" userId="2f3b95af-638b-4c69-8a2e-990cab33bd3a" providerId="ADAL" clId="{C62C0D5F-2C61-4FD1-9551-134368C7E3FE}" dt="2025-09-02T18:00:37.704" v="0" actId="113"/>
        <pc:sldMkLst>
          <pc:docMk/>
          <pc:sldMk cId="4129898392" sldId="2146847455"/>
        </pc:sldMkLst>
        <pc:spChg chg="mod">
          <ac:chgData name="Mallory Race" userId="2f3b95af-638b-4c69-8a2e-990cab33bd3a" providerId="ADAL" clId="{C62C0D5F-2C61-4FD1-9551-134368C7E3FE}" dt="2025-09-02T18:00:37.704" v="0" actId="113"/>
          <ac:spMkLst>
            <pc:docMk/>
            <pc:sldMk cId="4129898392" sldId="2146847455"/>
            <ac:spMk id="9" creationId="{746AC93A-5A1C-1291-249E-15F5713A8E05}"/>
          </ac:spMkLst>
        </pc:spChg>
      </pc:sldChg>
      <pc:sldChg chg="new del">
        <pc:chgData name="Mallory Race" userId="2f3b95af-638b-4c69-8a2e-990cab33bd3a" providerId="ADAL" clId="{C62C0D5F-2C61-4FD1-9551-134368C7E3FE}" dt="2025-09-02T21:15:15.086" v="9" actId="2696"/>
        <pc:sldMkLst>
          <pc:docMk/>
          <pc:sldMk cId="329648426" sldId="2147481246"/>
        </pc:sldMkLst>
      </pc:sldChg>
      <pc:sldChg chg="add del setBg">
        <pc:chgData name="Mallory Race" userId="2f3b95af-638b-4c69-8a2e-990cab33bd3a" providerId="ADAL" clId="{C62C0D5F-2C61-4FD1-9551-134368C7E3FE}" dt="2025-09-02T21:14:36.443" v="2"/>
        <pc:sldMkLst>
          <pc:docMk/>
          <pc:sldMk cId="1634698251" sldId="2147481246"/>
        </pc:sldMkLst>
      </pc:sldChg>
      <pc:sldChg chg="add del">
        <pc:chgData name="Mallory Race" userId="2f3b95af-638b-4c69-8a2e-990cab33bd3a" providerId="ADAL" clId="{C62C0D5F-2C61-4FD1-9551-134368C7E3FE}" dt="2025-09-02T21:15:01.480" v="6"/>
        <pc:sldMkLst>
          <pc:docMk/>
          <pc:sldMk cId="248008604" sldId="2147481247"/>
        </pc:sldMkLst>
      </pc:sldChg>
      <pc:sldChg chg="add">
        <pc:chgData name="Mallory Race" userId="2f3b95af-638b-4c69-8a2e-990cab33bd3a" providerId="ADAL" clId="{C62C0D5F-2C61-4FD1-9551-134368C7E3FE}" dt="2025-09-02T21:15:07.190" v="7"/>
        <pc:sldMkLst>
          <pc:docMk/>
          <pc:sldMk cId="3451799969" sldId="2147481247"/>
        </pc:sldMkLst>
      </pc:sldChg>
      <pc:sldChg chg="addSp modSp new mod ord">
        <pc:chgData name="Mallory Race" userId="2f3b95af-638b-4c69-8a2e-990cab33bd3a" providerId="ADAL" clId="{C62C0D5F-2C61-4FD1-9551-134368C7E3FE}" dt="2025-09-02T22:09:09.317" v="41" actId="1076"/>
        <pc:sldMkLst>
          <pc:docMk/>
          <pc:sldMk cId="1159263457" sldId="2147481248"/>
        </pc:sldMkLst>
        <pc:spChg chg="add mod">
          <ac:chgData name="Mallory Race" userId="2f3b95af-638b-4c69-8a2e-990cab33bd3a" providerId="ADAL" clId="{C62C0D5F-2C61-4FD1-9551-134368C7E3FE}" dt="2025-09-02T22:09:09.317" v="41" actId="1076"/>
          <ac:spMkLst>
            <pc:docMk/>
            <pc:sldMk cId="1159263457" sldId="2147481248"/>
            <ac:spMk id="4" creationId="{A57926E1-4512-A910-64D0-E924890BFE01}"/>
          </ac:spMkLst>
        </pc:spChg>
        <pc:picChg chg="add mod">
          <ac:chgData name="Mallory Race" userId="2f3b95af-638b-4c69-8a2e-990cab33bd3a" providerId="ADAL" clId="{C62C0D5F-2C61-4FD1-9551-134368C7E3FE}" dt="2025-09-02T22:08:08.040" v="21" actId="1076"/>
          <ac:picMkLst>
            <pc:docMk/>
            <pc:sldMk cId="1159263457" sldId="2147481248"/>
            <ac:picMk id="3" creationId="{70F6BFFC-20A6-598F-5FA8-0F9B0B7D865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A065A1-76F2-4C42-944E-AB63754C61A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693925-372C-4C8C-BCE5-19494F999E3B}">
      <dgm:prSet/>
      <dgm:spPr/>
      <dgm:t>
        <a:bodyPr/>
        <a:lstStyle/>
        <a:p>
          <a:r>
            <a:rPr lang="en-US" b="1">
              <a:latin typeface="Aptos" panose="020B0004020202020204" pitchFamily="34" charset="0"/>
            </a:rPr>
            <a:t>Affordable Shared Commercial Kitchen</a:t>
          </a:r>
          <a:endParaRPr lang="en-US">
            <a:latin typeface="Aptos" panose="020B0004020202020204" pitchFamily="34" charset="0"/>
          </a:endParaRPr>
        </a:p>
      </dgm:t>
    </dgm:pt>
    <dgm:pt modelId="{E31AD450-D6C5-4009-83C9-8717EB7CD654}" type="parTrans" cxnId="{E3D6618F-5EE5-47CE-9EB3-E5CE585C35C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4139E8D-6337-48A1-BE82-AF53DCF5C7CE}" type="sibTrans" cxnId="{E3D6618F-5EE5-47CE-9EB3-E5CE585C35C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2219722-6C07-48E0-AC57-52368E9162D5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Hourly Commercial Kitchen and Bakery Room Rental</a:t>
          </a:r>
        </a:p>
      </dgm:t>
    </dgm:pt>
    <dgm:pt modelId="{F207A1BF-4F7E-4473-9FA8-22576CB757CB}" type="parTrans" cxnId="{BDE75486-FE48-44C0-89B6-561173A90F3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E00310F-876F-4357-BBCA-9A43802B1749}" type="sibTrans" cxnId="{BDE75486-FE48-44C0-89B6-561173A90F3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601B0B5B-5FC0-4A87-9C3A-A6A202F8EB40}">
      <dgm:prSet/>
      <dgm:spPr/>
      <dgm:t>
        <a:bodyPr/>
        <a:lstStyle/>
        <a:p>
          <a:r>
            <a:rPr lang="en-US" dirty="0">
              <a:latin typeface="Aptos" panose="020B0004020202020204" pitchFamily="34" charset="0"/>
            </a:rPr>
            <a:t>Training on professional-grade equipment</a:t>
          </a:r>
        </a:p>
      </dgm:t>
    </dgm:pt>
    <dgm:pt modelId="{BED63CC6-F86E-4C22-B057-929016ECBB5B}" type="parTrans" cxnId="{A57BCBB4-7FA2-4B98-9342-A9F7A8F9565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61F4F9EF-932E-42DA-9BA3-9105D032176B}" type="sibTrans" cxnId="{A57BCBB4-7FA2-4B98-9342-A9F7A8F9565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7D4DBB0-E59A-470F-AAB5-7548D82EA4F1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Overnight Food Truck Parking with electricity</a:t>
          </a:r>
        </a:p>
      </dgm:t>
    </dgm:pt>
    <dgm:pt modelId="{C328261C-2179-4B4D-8025-253D55EE08AE}" type="parTrans" cxnId="{EAFAD55B-A4D0-405A-849D-1F9F1BF1097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75DCE61-A2B1-4B47-A403-6878FC7F44A9}" type="sibTrans" cxnId="{EAFAD55B-A4D0-405A-849D-1F9F1BF1097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47DB486-AC95-488F-9941-04AAD5C49948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Dry, Refrigerated, &amp; Frozen Storage</a:t>
          </a:r>
        </a:p>
      </dgm:t>
    </dgm:pt>
    <dgm:pt modelId="{9BC47917-91AE-4EAD-B45D-B172951EA310}" type="parTrans" cxnId="{078C506E-CFF2-4871-BE14-ACAA4240F32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D45D7A0-CACB-4E8A-8DFF-F0176CCC6E40}" type="sibTrans" cxnId="{078C506E-CFF2-4871-BE14-ACAA4240F32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829B729-3B4D-46A7-B290-563394604474}">
      <dgm:prSet/>
      <dgm:spPr/>
      <dgm:t>
        <a:bodyPr/>
        <a:lstStyle/>
        <a:p>
          <a:r>
            <a:rPr lang="en-US" b="1">
              <a:latin typeface="Aptos" panose="020B0004020202020204" pitchFamily="34" charset="0"/>
            </a:rPr>
            <a:t>Contract Processing</a:t>
          </a:r>
          <a:endParaRPr lang="en-US">
            <a:latin typeface="Aptos" panose="020B0004020202020204" pitchFamily="34" charset="0"/>
          </a:endParaRPr>
        </a:p>
      </dgm:t>
    </dgm:pt>
    <dgm:pt modelId="{0B709179-53A2-4257-9975-CB95C054D573}" type="parTrans" cxnId="{7CC5285F-C23F-4791-8B7A-B2BB6F77917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A727E37-A49F-4B21-9F1D-201C3135FD42}" type="sibTrans" cxnId="{7CC5285F-C23F-4791-8B7A-B2BB6F77917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4018E53-7E0B-42F8-B2FD-475CFE4F5C76}">
      <dgm:prSet/>
      <dgm:spPr/>
      <dgm:t>
        <a:bodyPr/>
        <a:lstStyle/>
        <a:p>
          <a:r>
            <a:rPr lang="en-US" b="0" i="0">
              <a:latin typeface="Aptos" panose="020B0004020202020204" pitchFamily="34" charset="0"/>
            </a:rPr>
            <a:t>Low-volume and pilot batch runs</a:t>
          </a:r>
          <a:endParaRPr lang="en-US">
            <a:latin typeface="Aptos" panose="020B0004020202020204" pitchFamily="34" charset="0"/>
          </a:endParaRPr>
        </a:p>
      </dgm:t>
    </dgm:pt>
    <dgm:pt modelId="{A2349CF1-70C2-4A01-A672-0FC522C172B9}" type="parTrans" cxnId="{09D2D962-F089-484C-BEB3-3037BA2C5DC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39E0C636-401D-4A56-B77F-10129A954D6D}" type="sibTrans" cxnId="{09D2D962-F089-484C-BEB3-3037BA2C5DC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8AB9B99-7146-4314-8BDB-A71893EE9ED7}">
      <dgm:prSet/>
      <dgm:spPr/>
      <dgm:t>
        <a:bodyPr/>
        <a:lstStyle/>
        <a:p>
          <a:r>
            <a:rPr lang="en-US" b="1">
              <a:latin typeface="Aptos" panose="020B0004020202020204" pitchFamily="34" charset="0"/>
            </a:rPr>
            <a:t>Onsite Expertise and Food Safety Support</a:t>
          </a:r>
          <a:endParaRPr lang="en-US">
            <a:latin typeface="Aptos" panose="020B0004020202020204" pitchFamily="34" charset="0"/>
          </a:endParaRPr>
        </a:p>
      </dgm:t>
    </dgm:pt>
    <dgm:pt modelId="{94AEA443-F66C-432B-813D-AEDF14132F9C}" type="parTrans" cxnId="{FF628FB9-24AC-4428-895C-FA64745DCFC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11163D3-CCFE-4D00-95F2-A1CC6345DB99}" type="sibTrans" cxnId="{FF628FB9-24AC-4428-895C-FA64745DCFC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39FBCDD-1357-488D-9573-558C690D1DB8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Food Safety training, R&amp;D and technical support</a:t>
          </a:r>
        </a:p>
      </dgm:t>
    </dgm:pt>
    <dgm:pt modelId="{7BB769AD-4B2D-45D2-9DED-37191993F2E7}" type="parTrans" cxnId="{E8DA7695-A483-4522-BADC-08A95809C10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A4A4FC5-DA25-49AD-A269-3AB43DBF3A8D}" type="sibTrans" cxnId="{E8DA7695-A483-4522-BADC-08A95809C10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CD50E43-C3D9-4597-87DE-85518FFEC67E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Nutrition labels, product testing and regulatory advice</a:t>
          </a:r>
        </a:p>
      </dgm:t>
    </dgm:pt>
    <dgm:pt modelId="{E7577680-1736-453E-8E74-E53E28F43457}" type="parTrans" cxnId="{19C6AC7E-BD2E-4D36-97AC-12B87CBDF97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1E7B1A9-1C2B-43CE-AC8B-0262A66F78D4}" type="sibTrans" cxnId="{19C6AC7E-BD2E-4D36-97AC-12B87CBDF97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28B28C5-3FCD-4B55-88E6-A5CDA3C87816}">
      <dgm:prSet/>
      <dgm:spPr/>
      <dgm:t>
        <a:bodyPr/>
        <a:lstStyle/>
        <a:p>
          <a:r>
            <a:rPr lang="en-US">
              <a:latin typeface="Aptos" panose="020B0004020202020204" pitchFamily="34" charset="0"/>
            </a:rPr>
            <a:t>Business development and marketing</a:t>
          </a:r>
        </a:p>
      </dgm:t>
    </dgm:pt>
    <dgm:pt modelId="{226D30B4-0D21-46F2-B44A-B325121B87F6}" type="parTrans" cxnId="{FA6D32BD-2AE7-446D-8719-B0B09605C14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BA012593-1393-4F9C-857B-7AE180E820BC}" type="sibTrans" cxnId="{FA6D32BD-2AE7-446D-8719-B0B09605C14B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DFE431B-6764-4D9A-87AB-77270EB97E06}">
      <dgm:prSet/>
      <dgm:spPr/>
      <dgm:t>
        <a:bodyPr/>
        <a:lstStyle/>
        <a:p>
          <a:r>
            <a:rPr lang="en-US" b="0" i="0">
              <a:latin typeface="Aptos" panose="020B0004020202020204" pitchFamily="34" charset="0"/>
            </a:rPr>
            <a:t>FDA and USDA compliance support</a:t>
          </a:r>
          <a:endParaRPr lang="en-US">
            <a:latin typeface="Aptos" panose="020B0004020202020204" pitchFamily="34" charset="0"/>
          </a:endParaRPr>
        </a:p>
      </dgm:t>
    </dgm:pt>
    <dgm:pt modelId="{46F45277-59BB-48E6-BE91-87CA579CAC04}" type="parTrans" cxnId="{41D83FD8-A362-42F6-A704-7337A290CE13}">
      <dgm:prSet/>
      <dgm:spPr/>
      <dgm:t>
        <a:bodyPr/>
        <a:lstStyle/>
        <a:p>
          <a:endParaRPr lang="en-US"/>
        </a:p>
      </dgm:t>
    </dgm:pt>
    <dgm:pt modelId="{F9C80305-5CAC-400B-B488-D62F9A9049CB}" type="sibTrans" cxnId="{41D83FD8-A362-42F6-A704-7337A290CE13}">
      <dgm:prSet/>
      <dgm:spPr/>
      <dgm:t>
        <a:bodyPr/>
        <a:lstStyle/>
        <a:p>
          <a:endParaRPr lang="en-US"/>
        </a:p>
      </dgm:t>
    </dgm:pt>
    <dgm:pt modelId="{711343F6-D8AA-4884-965E-50C4FB02C68E}">
      <dgm:prSet/>
      <dgm:spPr/>
      <dgm:t>
        <a:bodyPr/>
        <a:lstStyle/>
        <a:p>
          <a:r>
            <a:rPr lang="en-US" b="0" i="0">
              <a:latin typeface="Aptos" panose="020B0004020202020204" pitchFamily="34" charset="0"/>
            </a:rPr>
            <a:t>Customizable packaging solutions</a:t>
          </a:r>
          <a:endParaRPr lang="en-US">
            <a:latin typeface="Aptos" panose="020B0004020202020204" pitchFamily="34" charset="0"/>
          </a:endParaRPr>
        </a:p>
      </dgm:t>
    </dgm:pt>
    <dgm:pt modelId="{BF817DCA-89F7-4C15-9AC5-024262C28DC7}" type="parTrans" cxnId="{DC1DBAD0-1668-46A2-8E65-0990298C2A01}">
      <dgm:prSet/>
      <dgm:spPr/>
      <dgm:t>
        <a:bodyPr/>
        <a:lstStyle/>
        <a:p>
          <a:endParaRPr lang="en-US"/>
        </a:p>
      </dgm:t>
    </dgm:pt>
    <dgm:pt modelId="{30AA8A5E-9713-4FBB-9378-B4CF5084E624}" type="sibTrans" cxnId="{DC1DBAD0-1668-46A2-8E65-0990298C2A01}">
      <dgm:prSet/>
      <dgm:spPr/>
      <dgm:t>
        <a:bodyPr/>
        <a:lstStyle/>
        <a:p>
          <a:endParaRPr lang="en-US"/>
        </a:p>
      </dgm:t>
    </dgm:pt>
    <dgm:pt modelId="{A312C996-B364-44FE-BD1F-1AD303BC3C86}">
      <dgm:prSet/>
      <dgm:spPr/>
      <dgm:t>
        <a:bodyPr/>
        <a:lstStyle/>
        <a:p>
          <a:r>
            <a:rPr lang="en-US" b="0" i="0">
              <a:latin typeface="Aptos" panose="020B0004020202020204" pitchFamily="34" charset="0"/>
            </a:rPr>
            <a:t>Quality assurance and R&amp;D support</a:t>
          </a:r>
          <a:endParaRPr lang="en-US">
            <a:latin typeface="Aptos" panose="020B0004020202020204" pitchFamily="34" charset="0"/>
          </a:endParaRPr>
        </a:p>
      </dgm:t>
    </dgm:pt>
    <dgm:pt modelId="{35A42D28-6210-4016-A65D-73F7894DC771}" type="parTrans" cxnId="{CDF6A286-B596-4577-A9BE-85A5A73A6249}">
      <dgm:prSet/>
      <dgm:spPr/>
      <dgm:t>
        <a:bodyPr/>
        <a:lstStyle/>
        <a:p>
          <a:endParaRPr lang="en-US"/>
        </a:p>
      </dgm:t>
    </dgm:pt>
    <dgm:pt modelId="{B880A4F3-92E1-4C6C-BB6F-A25EFD1B65F4}" type="sibTrans" cxnId="{CDF6A286-B596-4577-A9BE-85A5A73A6249}">
      <dgm:prSet/>
      <dgm:spPr/>
      <dgm:t>
        <a:bodyPr/>
        <a:lstStyle/>
        <a:p>
          <a:endParaRPr lang="en-US"/>
        </a:p>
      </dgm:t>
    </dgm:pt>
    <dgm:pt modelId="{A08EB23C-B6B8-4EF4-A39A-012AEC869DCF}" type="pres">
      <dgm:prSet presAssocID="{87A065A1-76F2-4C42-944E-AB63754C61AD}" presName="Name0" presStyleCnt="0">
        <dgm:presLayoutVars>
          <dgm:dir/>
          <dgm:animLvl val="lvl"/>
          <dgm:resizeHandles val="exact"/>
        </dgm:presLayoutVars>
      </dgm:prSet>
      <dgm:spPr/>
    </dgm:pt>
    <dgm:pt modelId="{F0BF6B15-A684-4AEC-B336-4B07634BFC26}" type="pres">
      <dgm:prSet presAssocID="{BC693925-372C-4C8C-BCE5-19494F999E3B}" presName="composite" presStyleCnt="0"/>
      <dgm:spPr/>
    </dgm:pt>
    <dgm:pt modelId="{F86C9658-CBD2-4865-9D13-7B87CA57BBC7}" type="pres">
      <dgm:prSet presAssocID="{BC693925-372C-4C8C-BCE5-19494F999E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BE2D69B-E1B1-4EBA-8EC1-EA3520D42B85}" type="pres">
      <dgm:prSet presAssocID="{BC693925-372C-4C8C-BCE5-19494F999E3B}" presName="desTx" presStyleLbl="alignAccFollowNode1" presStyleIdx="0" presStyleCnt="3">
        <dgm:presLayoutVars>
          <dgm:bulletEnabled val="1"/>
        </dgm:presLayoutVars>
      </dgm:prSet>
      <dgm:spPr/>
    </dgm:pt>
    <dgm:pt modelId="{2AD7B10B-5525-44C4-BC47-BF5DE156F771}" type="pres">
      <dgm:prSet presAssocID="{F4139E8D-6337-48A1-BE82-AF53DCF5C7CE}" presName="space" presStyleCnt="0"/>
      <dgm:spPr/>
    </dgm:pt>
    <dgm:pt modelId="{0D46E536-CDED-4C07-A490-5E5ED5413A09}" type="pres">
      <dgm:prSet presAssocID="{4829B729-3B4D-46A7-B290-563394604474}" presName="composite" presStyleCnt="0"/>
      <dgm:spPr/>
    </dgm:pt>
    <dgm:pt modelId="{866FE132-669F-47CF-AC85-80B3A04B1388}" type="pres">
      <dgm:prSet presAssocID="{4829B729-3B4D-46A7-B290-56339460447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3AEF99E-4A01-4636-94CE-A9148FA17272}" type="pres">
      <dgm:prSet presAssocID="{4829B729-3B4D-46A7-B290-563394604474}" presName="desTx" presStyleLbl="alignAccFollowNode1" presStyleIdx="1" presStyleCnt="3">
        <dgm:presLayoutVars>
          <dgm:bulletEnabled val="1"/>
        </dgm:presLayoutVars>
      </dgm:prSet>
      <dgm:spPr/>
    </dgm:pt>
    <dgm:pt modelId="{A1AF3BB1-562B-441A-8408-F36FF0857E6A}" type="pres">
      <dgm:prSet presAssocID="{9A727E37-A49F-4B21-9F1D-201C3135FD42}" presName="space" presStyleCnt="0"/>
      <dgm:spPr/>
    </dgm:pt>
    <dgm:pt modelId="{5DDDA373-2701-4EED-BD99-D3827FF7C8D5}" type="pres">
      <dgm:prSet presAssocID="{C8AB9B99-7146-4314-8BDB-A71893EE9ED7}" presName="composite" presStyleCnt="0"/>
      <dgm:spPr/>
    </dgm:pt>
    <dgm:pt modelId="{4B86AD17-2BCB-4437-A0D2-2DCCEC5AD8DA}" type="pres">
      <dgm:prSet presAssocID="{C8AB9B99-7146-4314-8BDB-A71893EE9ED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A65431C-BF9E-479B-9162-0F8A54CF0D55}" type="pres">
      <dgm:prSet presAssocID="{C8AB9B99-7146-4314-8BDB-A71893EE9ED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5665C06-765E-4654-98C3-1D3013BF2E0F}" type="presOf" srcId="{C39FBCDD-1357-488D-9573-558C690D1DB8}" destId="{AA65431C-BF9E-479B-9162-0F8A54CF0D55}" srcOrd="0" destOrd="0" presId="urn:microsoft.com/office/officeart/2005/8/layout/hList1"/>
    <dgm:cxn modelId="{3015DC1A-4E02-46C3-8406-8E23961A0FE6}" type="presOf" srcId="{C2219722-6C07-48E0-AC57-52368E9162D5}" destId="{4BE2D69B-E1B1-4EBA-8EC1-EA3520D42B85}" srcOrd="0" destOrd="0" presId="urn:microsoft.com/office/officeart/2005/8/layout/hList1"/>
    <dgm:cxn modelId="{54C1CF21-C535-4A47-BD8A-56969ED77923}" type="presOf" srcId="{87A065A1-76F2-4C42-944E-AB63754C61AD}" destId="{A08EB23C-B6B8-4EF4-A39A-012AEC869DCF}" srcOrd="0" destOrd="0" presId="urn:microsoft.com/office/officeart/2005/8/layout/hList1"/>
    <dgm:cxn modelId="{A303222E-A2DB-445D-9863-3809E7DE2A10}" type="presOf" srcId="{BC693925-372C-4C8C-BCE5-19494F999E3B}" destId="{F86C9658-CBD2-4865-9D13-7B87CA57BBC7}" srcOrd="0" destOrd="0" presId="urn:microsoft.com/office/officeart/2005/8/layout/hList1"/>
    <dgm:cxn modelId="{B72AB632-626B-495C-96BD-B2EDB30121FB}" type="presOf" srcId="{4829B729-3B4D-46A7-B290-563394604474}" destId="{866FE132-669F-47CF-AC85-80B3A04B1388}" srcOrd="0" destOrd="0" presId="urn:microsoft.com/office/officeart/2005/8/layout/hList1"/>
    <dgm:cxn modelId="{EAFAD55B-A4D0-405A-849D-1F9F1BF10978}" srcId="{BC693925-372C-4C8C-BCE5-19494F999E3B}" destId="{07D4DBB0-E59A-470F-AAB5-7548D82EA4F1}" srcOrd="2" destOrd="0" parTransId="{C328261C-2179-4B4D-8025-253D55EE08AE}" sibTransId="{775DCE61-A2B1-4B47-A403-6878FC7F44A9}"/>
    <dgm:cxn modelId="{D96CB55C-3096-414F-AC58-B916C7551FBC}" type="presOf" srcId="{ADFE431B-6764-4D9A-87AB-77270EB97E06}" destId="{83AEF99E-4A01-4636-94CE-A9148FA17272}" srcOrd="0" destOrd="1" presId="urn:microsoft.com/office/officeart/2005/8/layout/hList1"/>
    <dgm:cxn modelId="{7CC5285F-C23F-4791-8B7A-B2BB6F779175}" srcId="{87A065A1-76F2-4C42-944E-AB63754C61AD}" destId="{4829B729-3B4D-46A7-B290-563394604474}" srcOrd="1" destOrd="0" parTransId="{0B709179-53A2-4257-9975-CB95C054D573}" sibTransId="{9A727E37-A49F-4B21-9F1D-201C3135FD42}"/>
    <dgm:cxn modelId="{09D2D962-F089-484C-BEB3-3037BA2C5DCE}" srcId="{4829B729-3B4D-46A7-B290-563394604474}" destId="{44018E53-7E0B-42F8-B2FD-475CFE4F5C76}" srcOrd="0" destOrd="0" parTransId="{A2349CF1-70C2-4A01-A672-0FC522C172B9}" sibTransId="{39E0C636-401D-4A56-B77F-10129A954D6D}"/>
    <dgm:cxn modelId="{078C506E-CFF2-4871-BE14-ACAA4240F325}" srcId="{BC693925-372C-4C8C-BCE5-19494F999E3B}" destId="{F47DB486-AC95-488F-9941-04AAD5C49948}" srcOrd="3" destOrd="0" parTransId="{9BC47917-91AE-4EAD-B45D-B172951EA310}" sibTransId="{9D45D7A0-CACB-4E8A-8DFF-F0176CCC6E40}"/>
    <dgm:cxn modelId="{19C6AC7E-BD2E-4D36-97AC-12B87CBDF97E}" srcId="{C8AB9B99-7146-4314-8BDB-A71893EE9ED7}" destId="{2CD50E43-C3D9-4597-87DE-85518FFEC67E}" srcOrd="1" destOrd="0" parTransId="{E7577680-1736-453E-8E74-E53E28F43457}" sibTransId="{91E7B1A9-1C2B-43CE-AC8B-0262A66F78D4}"/>
    <dgm:cxn modelId="{BDE75486-FE48-44C0-89B6-561173A90F3B}" srcId="{BC693925-372C-4C8C-BCE5-19494F999E3B}" destId="{C2219722-6C07-48E0-AC57-52368E9162D5}" srcOrd="0" destOrd="0" parTransId="{F207A1BF-4F7E-4473-9FA8-22576CB757CB}" sibTransId="{AE00310F-876F-4357-BBCA-9A43802B1749}"/>
    <dgm:cxn modelId="{CDF6A286-B596-4577-A9BE-85A5A73A6249}" srcId="{4829B729-3B4D-46A7-B290-563394604474}" destId="{A312C996-B364-44FE-BD1F-1AD303BC3C86}" srcOrd="3" destOrd="0" parTransId="{35A42D28-6210-4016-A65D-73F7894DC771}" sibTransId="{B880A4F3-92E1-4C6C-BB6F-A25EFD1B65F4}"/>
    <dgm:cxn modelId="{E3D6618F-5EE5-47CE-9EB3-E5CE585C35CA}" srcId="{87A065A1-76F2-4C42-944E-AB63754C61AD}" destId="{BC693925-372C-4C8C-BCE5-19494F999E3B}" srcOrd="0" destOrd="0" parTransId="{E31AD450-D6C5-4009-83C9-8717EB7CD654}" sibTransId="{F4139E8D-6337-48A1-BE82-AF53DCF5C7CE}"/>
    <dgm:cxn modelId="{E8DA7695-A483-4522-BADC-08A95809C109}" srcId="{C8AB9B99-7146-4314-8BDB-A71893EE9ED7}" destId="{C39FBCDD-1357-488D-9573-558C690D1DB8}" srcOrd="0" destOrd="0" parTransId="{7BB769AD-4B2D-45D2-9DED-37191993F2E7}" sibTransId="{9A4A4FC5-DA25-49AD-A269-3AB43DBF3A8D}"/>
    <dgm:cxn modelId="{9139C7AB-E44A-4E25-8B4B-86B84FB9887B}" type="presOf" srcId="{228B28C5-3FCD-4B55-88E6-A5CDA3C87816}" destId="{AA65431C-BF9E-479B-9162-0F8A54CF0D55}" srcOrd="0" destOrd="2" presId="urn:microsoft.com/office/officeart/2005/8/layout/hList1"/>
    <dgm:cxn modelId="{A57BCBB4-7FA2-4B98-9342-A9F7A8F95651}" srcId="{BC693925-372C-4C8C-BCE5-19494F999E3B}" destId="{601B0B5B-5FC0-4A87-9C3A-A6A202F8EB40}" srcOrd="1" destOrd="0" parTransId="{BED63CC6-F86E-4C22-B057-929016ECBB5B}" sibTransId="{61F4F9EF-932E-42DA-9BA3-9105D032176B}"/>
    <dgm:cxn modelId="{8F6047B5-C23E-4A3B-AA33-09F22BF2DB2E}" type="presOf" srcId="{A312C996-B364-44FE-BD1F-1AD303BC3C86}" destId="{83AEF99E-4A01-4636-94CE-A9148FA17272}" srcOrd="0" destOrd="3" presId="urn:microsoft.com/office/officeart/2005/8/layout/hList1"/>
    <dgm:cxn modelId="{FF628FB9-24AC-4428-895C-FA64745DCFCB}" srcId="{87A065A1-76F2-4C42-944E-AB63754C61AD}" destId="{C8AB9B99-7146-4314-8BDB-A71893EE9ED7}" srcOrd="2" destOrd="0" parTransId="{94AEA443-F66C-432B-813D-AEDF14132F9C}" sibTransId="{911163D3-CCFE-4D00-95F2-A1CC6345DB99}"/>
    <dgm:cxn modelId="{BADB77BA-46E4-42F0-A706-26CD5C8F509F}" type="presOf" srcId="{F47DB486-AC95-488F-9941-04AAD5C49948}" destId="{4BE2D69B-E1B1-4EBA-8EC1-EA3520D42B85}" srcOrd="0" destOrd="3" presId="urn:microsoft.com/office/officeart/2005/8/layout/hList1"/>
    <dgm:cxn modelId="{4364DCBC-5178-493E-8765-CBACA5228798}" type="presOf" srcId="{C8AB9B99-7146-4314-8BDB-A71893EE9ED7}" destId="{4B86AD17-2BCB-4437-A0D2-2DCCEC5AD8DA}" srcOrd="0" destOrd="0" presId="urn:microsoft.com/office/officeart/2005/8/layout/hList1"/>
    <dgm:cxn modelId="{FA6D32BD-2AE7-446D-8719-B0B09605C14B}" srcId="{C8AB9B99-7146-4314-8BDB-A71893EE9ED7}" destId="{228B28C5-3FCD-4B55-88E6-A5CDA3C87816}" srcOrd="2" destOrd="0" parTransId="{226D30B4-0D21-46F2-B44A-B325121B87F6}" sibTransId="{BA012593-1393-4F9C-857B-7AE180E820BC}"/>
    <dgm:cxn modelId="{F6FFBABF-1BEC-4FC3-B605-3213C44C51F5}" type="presOf" srcId="{44018E53-7E0B-42F8-B2FD-475CFE4F5C76}" destId="{83AEF99E-4A01-4636-94CE-A9148FA17272}" srcOrd="0" destOrd="0" presId="urn:microsoft.com/office/officeart/2005/8/layout/hList1"/>
    <dgm:cxn modelId="{05F2B5C1-313E-49CD-AC55-7CE20B1FC5DF}" type="presOf" srcId="{2CD50E43-C3D9-4597-87DE-85518FFEC67E}" destId="{AA65431C-BF9E-479B-9162-0F8A54CF0D55}" srcOrd="0" destOrd="1" presId="urn:microsoft.com/office/officeart/2005/8/layout/hList1"/>
    <dgm:cxn modelId="{05FFD8CB-42B9-4AA0-82DE-80FF1DDBFFE0}" type="presOf" srcId="{601B0B5B-5FC0-4A87-9C3A-A6A202F8EB40}" destId="{4BE2D69B-E1B1-4EBA-8EC1-EA3520D42B85}" srcOrd="0" destOrd="1" presId="urn:microsoft.com/office/officeart/2005/8/layout/hList1"/>
    <dgm:cxn modelId="{DC1DBAD0-1668-46A2-8E65-0990298C2A01}" srcId="{4829B729-3B4D-46A7-B290-563394604474}" destId="{711343F6-D8AA-4884-965E-50C4FB02C68E}" srcOrd="2" destOrd="0" parTransId="{BF817DCA-89F7-4C15-9AC5-024262C28DC7}" sibTransId="{30AA8A5E-9713-4FBB-9378-B4CF5084E624}"/>
    <dgm:cxn modelId="{41D83FD8-A362-42F6-A704-7337A290CE13}" srcId="{4829B729-3B4D-46A7-B290-563394604474}" destId="{ADFE431B-6764-4D9A-87AB-77270EB97E06}" srcOrd="1" destOrd="0" parTransId="{46F45277-59BB-48E6-BE91-87CA579CAC04}" sibTransId="{F9C80305-5CAC-400B-B488-D62F9A9049CB}"/>
    <dgm:cxn modelId="{094E99D9-B8D1-4D39-84BA-8DC4BC7F5883}" type="presOf" srcId="{07D4DBB0-E59A-470F-AAB5-7548D82EA4F1}" destId="{4BE2D69B-E1B1-4EBA-8EC1-EA3520D42B85}" srcOrd="0" destOrd="2" presId="urn:microsoft.com/office/officeart/2005/8/layout/hList1"/>
    <dgm:cxn modelId="{8DD03DF4-8380-4AEF-93C9-E53FFAE67B28}" type="presOf" srcId="{711343F6-D8AA-4884-965E-50C4FB02C68E}" destId="{83AEF99E-4A01-4636-94CE-A9148FA17272}" srcOrd="0" destOrd="2" presId="urn:microsoft.com/office/officeart/2005/8/layout/hList1"/>
    <dgm:cxn modelId="{4FAA68FD-EB60-4105-A3F7-C535B9D8639B}" type="presParOf" srcId="{A08EB23C-B6B8-4EF4-A39A-012AEC869DCF}" destId="{F0BF6B15-A684-4AEC-B336-4B07634BFC26}" srcOrd="0" destOrd="0" presId="urn:microsoft.com/office/officeart/2005/8/layout/hList1"/>
    <dgm:cxn modelId="{B13FB5E8-87B6-43CE-B252-DCB8942DA129}" type="presParOf" srcId="{F0BF6B15-A684-4AEC-B336-4B07634BFC26}" destId="{F86C9658-CBD2-4865-9D13-7B87CA57BBC7}" srcOrd="0" destOrd="0" presId="urn:microsoft.com/office/officeart/2005/8/layout/hList1"/>
    <dgm:cxn modelId="{992C6745-1DC7-4ECB-8EB7-6E2E9215E4E2}" type="presParOf" srcId="{F0BF6B15-A684-4AEC-B336-4B07634BFC26}" destId="{4BE2D69B-E1B1-4EBA-8EC1-EA3520D42B85}" srcOrd="1" destOrd="0" presId="urn:microsoft.com/office/officeart/2005/8/layout/hList1"/>
    <dgm:cxn modelId="{5B6002BE-C9F4-454B-96D9-FDF7FBCE93C1}" type="presParOf" srcId="{A08EB23C-B6B8-4EF4-A39A-012AEC869DCF}" destId="{2AD7B10B-5525-44C4-BC47-BF5DE156F771}" srcOrd="1" destOrd="0" presId="urn:microsoft.com/office/officeart/2005/8/layout/hList1"/>
    <dgm:cxn modelId="{EFB7BF9D-0DA4-42D6-98C2-8D7428254C52}" type="presParOf" srcId="{A08EB23C-B6B8-4EF4-A39A-012AEC869DCF}" destId="{0D46E536-CDED-4C07-A490-5E5ED5413A09}" srcOrd="2" destOrd="0" presId="urn:microsoft.com/office/officeart/2005/8/layout/hList1"/>
    <dgm:cxn modelId="{FD584054-6AE0-4B55-99CD-EFEB03E4D0C9}" type="presParOf" srcId="{0D46E536-CDED-4C07-A490-5E5ED5413A09}" destId="{866FE132-669F-47CF-AC85-80B3A04B1388}" srcOrd="0" destOrd="0" presId="urn:microsoft.com/office/officeart/2005/8/layout/hList1"/>
    <dgm:cxn modelId="{E985C084-B8BE-4FBA-BA14-21F9517F7025}" type="presParOf" srcId="{0D46E536-CDED-4C07-A490-5E5ED5413A09}" destId="{83AEF99E-4A01-4636-94CE-A9148FA17272}" srcOrd="1" destOrd="0" presId="urn:microsoft.com/office/officeart/2005/8/layout/hList1"/>
    <dgm:cxn modelId="{26E1DC9B-D168-4D16-8363-B8C3B3323546}" type="presParOf" srcId="{A08EB23C-B6B8-4EF4-A39A-012AEC869DCF}" destId="{A1AF3BB1-562B-441A-8408-F36FF0857E6A}" srcOrd="3" destOrd="0" presId="urn:microsoft.com/office/officeart/2005/8/layout/hList1"/>
    <dgm:cxn modelId="{9DDBE6E4-A5E6-49B5-BCE4-135EA69F56B0}" type="presParOf" srcId="{A08EB23C-B6B8-4EF4-A39A-012AEC869DCF}" destId="{5DDDA373-2701-4EED-BD99-D3827FF7C8D5}" srcOrd="4" destOrd="0" presId="urn:microsoft.com/office/officeart/2005/8/layout/hList1"/>
    <dgm:cxn modelId="{86B4601A-1D6A-40ED-9507-DD6F02521BA6}" type="presParOf" srcId="{5DDDA373-2701-4EED-BD99-D3827FF7C8D5}" destId="{4B86AD17-2BCB-4437-A0D2-2DCCEC5AD8DA}" srcOrd="0" destOrd="0" presId="urn:microsoft.com/office/officeart/2005/8/layout/hList1"/>
    <dgm:cxn modelId="{2B180B30-908A-4732-B7A1-D38114A00206}" type="presParOf" srcId="{5DDDA373-2701-4EED-BD99-D3827FF7C8D5}" destId="{AA65431C-BF9E-479B-9162-0F8A54CF0D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C9658-CBD2-4865-9D13-7B87CA57BBC7}">
      <dsp:nvSpPr>
        <dsp:cNvPr id="0" name=""/>
        <dsp:cNvSpPr/>
      </dsp:nvSpPr>
      <dsp:spPr>
        <a:xfrm>
          <a:off x="3286" y="126964"/>
          <a:ext cx="3203971" cy="7303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" panose="020B0004020202020204" pitchFamily="34" charset="0"/>
            </a:rPr>
            <a:t>Affordable Shared Commercial Kitchen</a:t>
          </a:r>
          <a:endParaRPr lang="en-US" sz="2000" kern="1200">
            <a:latin typeface="Aptos" panose="020B0004020202020204" pitchFamily="34" charset="0"/>
          </a:endParaRPr>
        </a:p>
      </dsp:txBody>
      <dsp:txXfrm>
        <a:off x="3286" y="126964"/>
        <a:ext cx="3203971" cy="730347"/>
      </dsp:txXfrm>
    </dsp:sp>
    <dsp:sp modelId="{4BE2D69B-E1B1-4EBA-8EC1-EA3520D42B85}">
      <dsp:nvSpPr>
        <dsp:cNvPr id="0" name=""/>
        <dsp:cNvSpPr/>
      </dsp:nvSpPr>
      <dsp:spPr>
        <a:xfrm>
          <a:off x="3286" y="857311"/>
          <a:ext cx="3203971" cy="29645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Hourly Commercial Kitchen and Bakery Room Rental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ptos" panose="020B0004020202020204" pitchFamily="34" charset="0"/>
            </a:rPr>
            <a:t>Training on professional-grade equipment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Overnight Food Truck Parking with electricity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Dry, Refrigerated, &amp; Frozen Storage</a:t>
          </a:r>
        </a:p>
      </dsp:txBody>
      <dsp:txXfrm>
        <a:off x="3286" y="857311"/>
        <a:ext cx="3203971" cy="2964599"/>
      </dsp:txXfrm>
    </dsp:sp>
    <dsp:sp modelId="{866FE132-669F-47CF-AC85-80B3A04B1388}">
      <dsp:nvSpPr>
        <dsp:cNvPr id="0" name=""/>
        <dsp:cNvSpPr/>
      </dsp:nvSpPr>
      <dsp:spPr>
        <a:xfrm>
          <a:off x="3655814" y="126964"/>
          <a:ext cx="3203971" cy="730347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" panose="020B0004020202020204" pitchFamily="34" charset="0"/>
            </a:rPr>
            <a:t>Contract Processing</a:t>
          </a:r>
          <a:endParaRPr lang="en-US" sz="2000" kern="1200">
            <a:latin typeface="Aptos" panose="020B0004020202020204" pitchFamily="34" charset="0"/>
          </a:endParaRPr>
        </a:p>
      </dsp:txBody>
      <dsp:txXfrm>
        <a:off x="3655814" y="126964"/>
        <a:ext cx="3203971" cy="730347"/>
      </dsp:txXfrm>
    </dsp:sp>
    <dsp:sp modelId="{83AEF99E-4A01-4636-94CE-A9148FA17272}">
      <dsp:nvSpPr>
        <dsp:cNvPr id="0" name=""/>
        <dsp:cNvSpPr/>
      </dsp:nvSpPr>
      <dsp:spPr>
        <a:xfrm>
          <a:off x="3655814" y="857311"/>
          <a:ext cx="3203971" cy="2964599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Aptos" panose="020B0004020202020204" pitchFamily="34" charset="0"/>
            </a:rPr>
            <a:t>Low-volume and pilot batch runs</a:t>
          </a:r>
          <a:endParaRPr lang="en-US" sz="2000" kern="1200"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Aptos" panose="020B0004020202020204" pitchFamily="34" charset="0"/>
            </a:rPr>
            <a:t>FDA and USDA compliance support</a:t>
          </a:r>
          <a:endParaRPr lang="en-US" sz="2000" kern="1200"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Aptos" panose="020B0004020202020204" pitchFamily="34" charset="0"/>
            </a:rPr>
            <a:t>Customizable packaging solutions</a:t>
          </a:r>
          <a:endParaRPr lang="en-US" sz="2000" kern="1200"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Aptos" panose="020B0004020202020204" pitchFamily="34" charset="0"/>
            </a:rPr>
            <a:t>Quality assurance and R&amp;D support</a:t>
          </a:r>
          <a:endParaRPr lang="en-US" sz="2000" kern="1200">
            <a:latin typeface="Aptos" panose="020B0004020202020204" pitchFamily="34" charset="0"/>
          </a:endParaRPr>
        </a:p>
      </dsp:txBody>
      <dsp:txXfrm>
        <a:off x="3655814" y="857311"/>
        <a:ext cx="3203971" cy="2964599"/>
      </dsp:txXfrm>
    </dsp:sp>
    <dsp:sp modelId="{4B86AD17-2BCB-4437-A0D2-2DCCEC5AD8DA}">
      <dsp:nvSpPr>
        <dsp:cNvPr id="0" name=""/>
        <dsp:cNvSpPr/>
      </dsp:nvSpPr>
      <dsp:spPr>
        <a:xfrm>
          <a:off x="7308342" y="126964"/>
          <a:ext cx="3203971" cy="73034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" panose="020B0004020202020204" pitchFamily="34" charset="0"/>
            </a:rPr>
            <a:t>Onsite Expertise and Food Safety Support</a:t>
          </a:r>
          <a:endParaRPr lang="en-US" sz="2000" kern="1200">
            <a:latin typeface="Aptos" panose="020B0004020202020204" pitchFamily="34" charset="0"/>
          </a:endParaRPr>
        </a:p>
      </dsp:txBody>
      <dsp:txXfrm>
        <a:off x="7308342" y="126964"/>
        <a:ext cx="3203971" cy="730347"/>
      </dsp:txXfrm>
    </dsp:sp>
    <dsp:sp modelId="{AA65431C-BF9E-479B-9162-0F8A54CF0D55}">
      <dsp:nvSpPr>
        <dsp:cNvPr id="0" name=""/>
        <dsp:cNvSpPr/>
      </dsp:nvSpPr>
      <dsp:spPr>
        <a:xfrm>
          <a:off x="7308342" y="857311"/>
          <a:ext cx="3203971" cy="2964599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Food Safety training, R&amp;D and technical support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Nutrition labels, product testing and regulatory advice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ptos" panose="020B0004020202020204" pitchFamily="34" charset="0"/>
            </a:rPr>
            <a:t>Business development and marketing</a:t>
          </a:r>
        </a:p>
      </dsp:txBody>
      <dsp:txXfrm>
        <a:off x="7308342" y="857311"/>
        <a:ext cx="3203971" cy="2964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513B58-03C0-D548-B870-DF0EC73927E5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501BDE-C8F1-A34E-BDC9-D89353561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90EC-579F-8B98-28C8-009C2ACC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1B0C6-0294-93C7-A28F-941456C47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ADB8-A5E7-F0BD-5B76-DB828C807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0752-CF83-058E-D6C6-89A87BB63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01BDE-C8F1-A34E-BDC9-D89353561F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4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32" name="Google Shape;32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42" name="Google Shape;42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55" name="Google Shape;55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61" name="Google Shape;61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74" name="Google Shape;74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378875CD-0E32-4045-BE87-5D24E55BDB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1977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0DD433EC-A56E-4133-A8B2-73526A4CD51A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/>
              <a:t>22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372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rkansa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71DA1-8707-274E-ED13-0C4630616391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391A29-D8CD-1BB5-5B0E-1BB375621B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364815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4C63-9807-FEAB-6485-89D3FEE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6AC0-74B0-B6AD-245A-B50272A54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7BB62-23F3-5A84-C387-5C5FEF3D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357F-29F9-7FFD-9E73-1155AC528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254A-5FA1-46E9-04D5-4F72E46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03A5-4F14-CC84-C3CC-F4A2220D9C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38283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88BE-9966-A07E-BB97-DA9FFED84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19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FEA8D-B903-7F40-B3B7-7A3FB57042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8283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D4F-A260-04A7-AE45-8F69B2EA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219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2AE9C2-57C6-AE11-2FD7-B033BCA27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8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8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690688"/>
            <a:ext cx="10515600" cy="12646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 evenly space logos, first select all images in a row. Next, select “Arrange &gt; Align &gt; Align Middle”, then select “Arrange &gt; Align &gt; Distribute Horizontally”.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0FF6EA-0FE1-FB50-25C7-EBC6AC1EF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Logos Slide Title</a:t>
            </a:r>
          </a:p>
        </p:txBody>
      </p:sp>
    </p:spTree>
    <p:extLst>
      <p:ext uri="{BB962C8B-B14F-4D97-AF65-F5344CB8AC3E}">
        <p14:creationId xmlns:p14="http://schemas.microsoft.com/office/powerpoint/2010/main" val="69631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38C0E9F-AE66-AC73-5880-BDB340957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588" y="4077535"/>
            <a:ext cx="1833562" cy="1500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5EBD0D-8EB7-14E0-BE10-016A2E03C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744496"/>
            <a:ext cx="1824301" cy="150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4589463"/>
            <a:ext cx="525145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swald Light" panose="02000303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the source of the quote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0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7E8265-BC2C-A693-E2BE-A24A377E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589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99530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55D0FC-42C9-349A-B499-DB2BA7F7E9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989648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3381" y="2320709"/>
            <a:ext cx="1569739" cy="1567830"/>
          </a:xfrm>
        </p:spPr>
        <p:txBody>
          <a:bodyPr wrap="square"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98440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93499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801EA-02D9-C9AC-B290-1C13CE1932FC}"/>
              </a:ext>
            </a:extLst>
          </p:cNvPr>
          <p:cNvSpPr/>
          <p:nvPr userDrawn="1"/>
        </p:nvSpPr>
        <p:spPr>
          <a:xfrm>
            <a:off x="8583396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E54488-E18B-EEC3-7943-E3841B061F11}"/>
              </a:ext>
            </a:extLst>
          </p:cNvPr>
          <p:cNvSpPr/>
          <p:nvPr userDrawn="1"/>
        </p:nvSpPr>
        <p:spPr>
          <a:xfrm>
            <a:off x="5088337" y="2162276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4A81-A02F-8C7A-1AC1-3F55249A7721}"/>
              </a:ext>
            </a:extLst>
          </p:cNvPr>
          <p:cNvSpPr/>
          <p:nvPr userDrawn="1"/>
        </p:nvSpPr>
        <p:spPr>
          <a:xfrm>
            <a:off x="1598190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548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60331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16081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93389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5B6474-FB59-A3FD-94DE-7CD3533AC2D4}"/>
              </a:ext>
            </a:extLst>
          </p:cNvPr>
          <p:cNvSpPr/>
          <p:nvPr userDrawn="1"/>
        </p:nvSpPr>
        <p:spPr>
          <a:xfrm>
            <a:off x="653990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069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25EB58-CD6F-28F9-1A1F-6EC823DF0E67}"/>
              </a:ext>
            </a:extLst>
          </p:cNvPr>
          <p:cNvSpPr/>
          <p:nvPr userDrawn="1"/>
        </p:nvSpPr>
        <p:spPr>
          <a:xfrm>
            <a:off x="3862600" y="2268680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AE88AE-E08F-447E-FCB4-622961E2E90C}"/>
              </a:ext>
            </a:extLst>
          </p:cNvPr>
          <p:cNvSpPr/>
          <p:nvPr userDrawn="1"/>
        </p:nvSpPr>
        <p:spPr>
          <a:xfrm>
            <a:off x="1185292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9C38D3-D3DA-82B3-6E2C-1939A927CEF9}"/>
              </a:ext>
            </a:extLst>
          </p:cNvPr>
          <p:cNvSpPr/>
          <p:nvPr userDrawn="1"/>
        </p:nvSpPr>
        <p:spPr>
          <a:xfrm>
            <a:off x="921138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C6B401-14F9-6863-8D13-B6924018B3C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44217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57K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60DDFF-BC34-4CAE-6C2E-6D374C2928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37639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70C78E-E4C5-ABEB-0C69-80C0DEAA22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1494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6DF6F6-4F89-CE8C-3395-9F22523C9E4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8642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32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CAA1-67AD-52F2-ACC9-98993DA9C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25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B4AE-A5FE-93F2-C1B6-95EEFF3D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79FF-DD4F-D5AA-043D-D322D2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571500" indent="-5715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914400" indent="-4572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371600" indent="-4572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714500" indent="-342900">
              <a:buClr>
                <a:schemeClr val="accent3"/>
              </a:buClr>
              <a:buFont typeface="Wingdings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42A5E-0B01-675A-4741-C32D74D1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8B146-B9D1-CA15-7294-DA9DB80BD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04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19C72-5C04-6710-675D-2EBA8E6B5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US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6F17-014F-61A6-5440-3F86AC74D8C4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5F7664-BB58-EECE-5604-02FC797CB03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341907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02634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78035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2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72025" y="1408287"/>
            <a:ext cx="6987846" cy="4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26821" y="533914"/>
            <a:ext cx="9319699" cy="5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5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07503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407503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54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6107723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081"/>
            <a:ext cx="4343400" cy="199719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4343400" cy="1997197"/>
          </a:xfrm>
        </p:spPr>
        <p:txBody>
          <a:bodyPr numCol="1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0364-C470-B936-CAA1-2121A64A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57E34-F815-F0DD-D254-18E65CF7486A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4E057-A582-5A4D-06D5-116FA009FEEF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6D3330-C14B-83B2-214C-75C818ED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385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312"/>
            <a:ext cx="4114800" cy="446649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9486CE-04AB-A96B-3353-75C3207F07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13780" y="1021573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0B441DC-3043-7D74-55DB-66B3F813ABB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13781" y="2798586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F6F492-5C37-82B8-98FD-7F298902290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13782" y="4555051"/>
            <a:ext cx="3786552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</p:spTree>
    <p:extLst>
      <p:ext uri="{BB962C8B-B14F-4D97-AF65-F5344CB8AC3E}">
        <p14:creationId xmlns:p14="http://schemas.microsoft.com/office/powerpoint/2010/main" val="2647310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5029199"/>
            <a:ext cx="12201939" cy="182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5317435"/>
            <a:ext cx="9780104" cy="710362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7590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BED325-7B8F-BF1B-B76D-DF129FBBE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91" y="6076077"/>
            <a:ext cx="1124932" cy="560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BD5D9-B6BF-EE68-1748-80F1A166DD5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51513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B77985-4D15-A5E6-2DE2-46088DBA72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65436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6ABD3-3540-B36A-BB22-7C9CBFCB2946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5B640-174D-7A3E-A485-B9799306B298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A6DCE68-3076-AF28-9DC8-FB308848D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875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758992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43145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8E5-67A2-6A4D-E8A5-231E1DB9D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00" b="1" i="0">
                <a:latin typeface="Oswald Semi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918C-7076-C6E0-B355-642B918DF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latin typeface="Oswa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7C8C30-D4E9-5895-3F2F-EB98B1855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30B0F-F900-F27D-21B6-812BC843697D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356E4B-22A8-A517-B402-4EE45A3AF6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2042050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61724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916046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942749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3F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126383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89F3F-131A-70D2-5645-A88F151C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8BF03-BC9D-C1BD-B9B9-9C1F1F2EE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AEA8-C406-4089-6AE1-21DB5B29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DD33B-9732-DEFD-A584-51C28701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4411-F6B6-5D30-E2E4-98F36F4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79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89CE-AEA1-5D88-7DB9-4EA5DDDA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36A3-F63D-65F0-27E2-DD51AEF70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896A-D035-DB43-5FB0-0862784F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344F-C91A-B101-3489-3411CFF4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872D-A84C-4054-6069-44C3871B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18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AAAD-E323-6D71-3195-3DFA98AF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5334A-2B38-196C-AD58-D1C6974DC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C1F03-5589-7D1E-E595-50FFB45B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5ED0-C833-FBF3-62EA-825BC9020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CBC62-B19C-0A42-E6E3-32164174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5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48FA-4A72-BAB2-DFAB-2FE66056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F121B-5FAD-57DA-1138-092398ECF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3D3E9-01B0-72DB-A47F-86866F252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170FA-F7C5-32B3-337C-1F4614C1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2D8D0-8F9B-C890-E712-CE773904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0876C-59B7-C39D-2DA2-E148D0CD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75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E4A4-4C36-FAB3-6324-ED846AAB5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F96AB-8ACE-5E1B-0DBE-0F837F85A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12A09-AC0A-43C2-3B28-640F2299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0FE3A-F6CC-7E52-58CC-14A85A5BD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FBAAF-4B3F-D903-9C58-436C13DA2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67CF93-23FB-21F9-6531-F51163D8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5E6290-5C1A-FE02-7B60-0C729D15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CF413-51E1-5790-0453-1273B548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6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6EA7-19B6-31D8-4B83-A6C1392D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A25F6-003A-C0E2-C87D-6B20AA83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0F13C-304D-4A63-6158-773CE74A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7B707-CB47-C8DB-D287-ECC79D07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BDD-B6A2-5494-5CD4-BD978163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93390C-C32C-8FF1-6E1A-865A279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1F8B5-9D85-523D-4C8B-79449EE5B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68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0B3A8-6ED1-E6E1-763D-0FBFC329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E2F57-6CA9-B7C9-623E-E8D18A6B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5BFBF-34BA-1559-C5C3-ED0FC352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8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4C19-A079-EF20-423B-36940799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9253-5CFD-38B4-23C7-4C93359DB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294FB-3FC2-5294-9B2E-B5EDBEB7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472DE-942E-FFCC-42D5-FD8823CD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1FCA-0BA2-A2C6-7D77-C2426424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C1F23-BFAD-4A8D-F90D-EAAE347C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22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477E-BB95-BF09-29A3-6F72A67F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1EE71-6ED0-40F4-6FAA-56607B795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34210-1E2A-7BF1-20DC-02B7ADA63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6F0F2-587E-B106-E070-C9F1E056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7123A-03DC-6EFA-536C-1C32EEED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B0798-0297-6811-2562-B478D0F1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698A-F646-85C7-9806-B666119C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20167-948C-FB2C-2005-EF20D511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6C4F-F080-8DE1-6AA9-C0166426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A21E6-99A7-CE43-4DC6-AF2E13D6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D70C6-A978-48EF-3CCE-F1125A52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41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8C7B7-2CD6-851C-062A-C10FAAD90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B8E99-B5D0-FBF2-FD10-7944E9998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9DAB-CF6E-FE17-3044-B26AF64D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F1D41-4F5B-63B8-A7FA-E46FA968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DABF-D449-5B83-E5C9-9365C3B6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0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rkansa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71DA1-8707-274E-ED13-0C4630616391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391A29-D8CD-1BB5-5B0E-1BB375621B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3947618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US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6F17-014F-61A6-5440-3F86AC74D8C4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5F7664-BB58-EECE-5604-02FC797CB03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3531096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8E5-67A2-6A4D-E8A5-231E1DB9D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00" b="1" i="0">
                <a:latin typeface="Oswald Semi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918C-7076-C6E0-B355-642B918DF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latin typeface="Oswa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7C8C30-D4E9-5895-3F2F-EB98B1855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30B0F-F900-F27D-21B6-812BC843697D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356E4B-22A8-A517-B402-4EE45A3AF6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3878633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BDD-B6A2-5494-5CD4-BD978163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93390C-C32C-8FF1-6E1A-865A279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1F8B5-9D85-523D-4C8B-79449EE5B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1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1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1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8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ommer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1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4C63-9807-FEAB-6485-89D3FEE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6AC0-74B0-B6AD-245A-B50272A54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7BB62-23F3-5A84-C387-5C5FEF3D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357F-29F9-7FFD-9E73-1155AC528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04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254A-5FA1-46E9-04D5-4F72E46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03A5-4F14-CC84-C3CC-F4A2220D9C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38283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88BE-9966-A07E-BB97-DA9FFED84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19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FEA8D-B903-7F40-B3B7-7A3FB57042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8283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D4F-A260-04A7-AE45-8F69B2EA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219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2AE9C2-57C6-AE11-2FD7-B033BCA27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11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1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690688"/>
            <a:ext cx="10515600" cy="12646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 evenly space logos, first select all images in a row. Next, select “Arrange &gt; Align &gt; Align Middle”, then select “Arrange &gt; Align &gt; Distribute Horizontally”.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0FF6EA-0FE1-FB50-25C7-EBC6AC1EF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Logos Slide Title</a:t>
            </a:r>
          </a:p>
        </p:txBody>
      </p:sp>
    </p:spTree>
    <p:extLst>
      <p:ext uri="{BB962C8B-B14F-4D97-AF65-F5344CB8AC3E}">
        <p14:creationId xmlns:p14="http://schemas.microsoft.com/office/powerpoint/2010/main" val="1905761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38C0E9F-AE66-AC73-5880-BDB340957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588" y="4077535"/>
            <a:ext cx="1833562" cy="1500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5EBD0D-8EB7-14E0-BE10-016A2E03C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744496"/>
            <a:ext cx="1824301" cy="150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4589463"/>
            <a:ext cx="525145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swald Light" panose="02000303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the source of the quote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80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7E8265-BC2C-A693-E2BE-A24A377E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589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99530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55D0FC-42C9-349A-B499-DB2BA7F7E9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989648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3381" y="2320709"/>
            <a:ext cx="1569739" cy="1567830"/>
          </a:xfrm>
        </p:spPr>
        <p:txBody>
          <a:bodyPr wrap="square"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98440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93499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801EA-02D9-C9AC-B290-1C13CE1932FC}"/>
              </a:ext>
            </a:extLst>
          </p:cNvPr>
          <p:cNvSpPr/>
          <p:nvPr userDrawn="1"/>
        </p:nvSpPr>
        <p:spPr>
          <a:xfrm>
            <a:off x="8583396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E54488-E18B-EEC3-7943-E3841B061F11}"/>
              </a:ext>
            </a:extLst>
          </p:cNvPr>
          <p:cNvSpPr/>
          <p:nvPr userDrawn="1"/>
        </p:nvSpPr>
        <p:spPr>
          <a:xfrm>
            <a:off x="5088337" y="2162276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4A81-A02F-8C7A-1AC1-3F55249A7721}"/>
              </a:ext>
            </a:extLst>
          </p:cNvPr>
          <p:cNvSpPr/>
          <p:nvPr userDrawn="1"/>
        </p:nvSpPr>
        <p:spPr>
          <a:xfrm>
            <a:off x="1598190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111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89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60331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16081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93389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5B6474-FB59-A3FD-94DE-7CD3533AC2D4}"/>
              </a:ext>
            </a:extLst>
          </p:cNvPr>
          <p:cNvSpPr/>
          <p:nvPr userDrawn="1"/>
        </p:nvSpPr>
        <p:spPr>
          <a:xfrm>
            <a:off x="653990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069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25EB58-CD6F-28F9-1A1F-6EC823DF0E67}"/>
              </a:ext>
            </a:extLst>
          </p:cNvPr>
          <p:cNvSpPr/>
          <p:nvPr userDrawn="1"/>
        </p:nvSpPr>
        <p:spPr>
          <a:xfrm>
            <a:off x="3862600" y="2268680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AE88AE-E08F-447E-FCB4-622961E2E90C}"/>
              </a:ext>
            </a:extLst>
          </p:cNvPr>
          <p:cNvSpPr/>
          <p:nvPr userDrawn="1"/>
        </p:nvSpPr>
        <p:spPr>
          <a:xfrm>
            <a:off x="1185292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9C38D3-D3DA-82B3-6E2C-1939A927CEF9}"/>
              </a:ext>
            </a:extLst>
          </p:cNvPr>
          <p:cNvSpPr/>
          <p:nvPr userDrawn="1"/>
        </p:nvSpPr>
        <p:spPr>
          <a:xfrm>
            <a:off x="921138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C6B401-14F9-6863-8D13-B6924018B3C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44217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57K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60DDFF-BC34-4CAE-6C2E-6D374C2928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37639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70C78E-E4C5-ABEB-0C69-80C0DEAA22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1494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6DF6F6-4F89-CE8C-3395-9F22523C9E4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8642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16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CAA1-67AD-52F2-ACC9-98993DA9C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8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B4AE-A5FE-93F2-C1B6-95EEFF3D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79FF-DD4F-D5AA-043D-D322D2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571500" indent="-5715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914400" indent="-4572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371600" indent="-4572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714500" indent="-342900">
              <a:buClr>
                <a:schemeClr val="accent3"/>
              </a:buClr>
              <a:buFont typeface="Wingdings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42A5E-0B01-675A-4741-C32D74D1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8B146-B9D1-CA15-7294-DA9DB80BD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4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19C72-5C04-6710-675D-2EBA8E6B5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06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02634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9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78035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9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72025" y="1408287"/>
            <a:ext cx="6987846" cy="4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70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26821" y="533914"/>
            <a:ext cx="9319699" cy="5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63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07503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407503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93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6107723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081"/>
            <a:ext cx="4343400" cy="199719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4343400" cy="1997197"/>
          </a:xfrm>
        </p:spPr>
        <p:txBody>
          <a:bodyPr numCol="1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0364-C470-B936-CAA1-2121A64A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57E34-F815-F0DD-D254-18E65CF7486A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4E057-A582-5A4D-06D5-116FA009FEEF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6D3330-C14B-83B2-214C-75C818ED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10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8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312"/>
            <a:ext cx="4114800" cy="446649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9486CE-04AB-A96B-3353-75C3207F07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13780" y="1021573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0B441DC-3043-7D74-55DB-66B3F813ABB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13781" y="2798586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F6F492-5C37-82B8-98FD-7F298902290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13782" y="4555051"/>
            <a:ext cx="3786552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</p:spTree>
    <p:extLst>
      <p:ext uri="{BB962C8B-B14F-4D97-AF65-F5344CB8AC3E}">
        <p14:creationId xmlns:p14="http://schemas.microsoft.com/office/powerpoint/2010/main" val="129673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5029199"/>
            <a:ext cx="12201939" cy="182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5317435"/>
            <a:ext cx="9780104" cy="710362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7590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BED325-7B8F-BF1B-B76D-DF129FBBE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91" y="6076077"/>
            <a:ext cx="1124932" cy="560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BD5D9-B6BF-EE68-1748-80F1A166DD5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51513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B77985-4D15-A5E6-2DE2-46088DBA72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65436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6ABD3-3540-B36A-BB22-7C9CBFCB2946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5B640-174D-7A3E-A485-B9799306B298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A6DCE68-3076-AF28-9DC8-FB308848D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25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3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ommer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4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14072-A2CE-D707-D242-4E51DFD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35DF-EBDA-0E56-C62D-8272FE57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27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9EF-B88E-C2CD-5AD6-65789F0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0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Oswald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3278B2-C391-D04A-A92F-357543BEC266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3B7B4-F81F-2FF9-13E2-644D53D63382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64261A-03DC-5503-BEAE-B88E646661E3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806781-6782-2ADD-7CEC-938A6423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09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6" r:id="rId2"/>
    <p:sldLayoutId id="2147483649" r:id="rId3"/>
    <p:sldLayoutId id="2147483650" r:id="rId4"/>
    <p:sldLayoutId id="2147483651" r:id="rId5"/>
    <p:sldLayoutId id="2147483660" r:id="rId6"/>
    <p:sldLayoutId id="2147483661" r:id="rId7"/>
    <p:sldLayoutId id="2147483671" r:id="rId8"/>
    <p:sldLayoutId id="2147483677" r:id="rId9"/>
    <p:sldLayoutId id="2147483652" r:id="rId10"/>
    <p:sldLayoutId id="2147483653" r:id="rId11"/>
    <p:sldLayoutId id="2147483654" r:id="rId12"/>
    <p:sldLayoutId id="2147483672" r:id="rId13"/>
    <p:sldLayoutId id="2147483670" r:id="rId14"/>
    <p:sldLayoutId id="2147483662" r:id="rId15"/>
    <p:sldLayoutId id="2147483663" r:id="rId16"/>
    <p:sldLayoutId id="2147483655" r:id="rId17"/>
    <p:sldLayoutId id="2147483656" r:id="rId18"/>
    <p:sldLayoutId id="2147483657" r:id="rId19"/>
    <p:sldLayoutId id="2147483664" r:id="rId20"/>
    <p:sldLayoutId id="2147483673" r:id="rId21"/>
    <p:sldLayoutId id="2147483674" r:id="rId22"/>
    <p:sldLayoutId id="2147483675" r:id="rId23"/>
    <p:sldLayoutId id="2147483665" r:id="rId24"/>
    <p:sldLayoutId id="2147483668" r:id="rId25"/>
    <p:sldLayoutId id="2147483666" r:id="rId26"/>
    <p:sldLayoutId id="2147483669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Oswal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3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6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66789-3CF3-642B-2E8E-82B51492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EB9FF-C5AC-E436-6690-6829E4632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C5D58-E4FC-21B9-AEEC-57A2741D2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0332B-4842-465B-8414-56C04D149D8B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312EF-8206-6E3A-A085-F93E332FF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54EF5-C04D-5246-D071-669D52B4B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275E28-AFBB-4FB2-8F4E-1DC17D0D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14072-A2CE-D707-D242-4E51DFD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35DF-EBDA-0E56-C62D-8272FE57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27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9EF-B88E-C2CD-5AD6-65789F0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0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Oswald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3278B2-C391-D04A-A92F-357543BEC266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3B7B4-F81F-2FF9-13E2-644D53D63382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64261A-03DC-5503-BEAE-B88E646661E3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806781-6782-2ADD-7CEC-938A6423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5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Oswal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3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6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hyperlink" Target="https://airtable.com/appkQTqgvm8WdBmdi/shrZiLFNdqSVJYln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9F4A6-427F-85B1-CFFC-94D436CBE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4A21A-F716-1655-4DE6-265E9CF20E1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92461" sx="108409" sy="108409" algn="tl" rotWithShape="0">
              <a:prstClr val="black">
                <a:alpha val="63467"/>
              </a:prstClr>
            </a:outerShdw>
          </a:effectLst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Welcome to the ESO Call!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07F4-AF98-3637-1844-7C5C1E6B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3251716"/>
            <a:ext cx="10034954" cy="2430952"/>
          </a:xfrm>
          <a:effectLst>
            <a:outerShdw blurRad="245995" sx="160784" sy="160784" algn="ctr" rotWithShape="0">
              <a:prstClr val="black">
                <a:alpha val="79291"/>
              </a:prstClr>
            </a:outerShdw>
          </a:effectLst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10am -11am CT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First Wednesday of Each Month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ECB4-77B6-4C38-9694-57D28BF56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6356350"/>
            <a:ext cx="54531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Got questions? Email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Mallory.Race@ArkansasEDC.com</a:t>
            </a:r>
          </a:p>
        </p:txBody>
      </p:sp>
    </p:spTree>
    <p:extLst>
      <p:ext uri="{BB962C8B-B14F-4D97-AF65-F5344CB8AC3E}">
        <p14:creationId xmlns:p14="http://schemas.microsoft.com/office/powerpoint/2010/main" val="345179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38F5D-D544-62DD-148D-35306281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7C92B7-0872-3198-DCDD-C44C7CEE2D99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B8B0F94-0A89-B14D-6B84-3C31B123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8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12B36-686B-850E-3553-BCB6D216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BC412-76F7-2A20-DEA2-005FC478C8B5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B802A-56C1-3E46-B5EE-7B5BB30B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9"/>
            <a:ext cx="12191999" cy="68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672D-5CB7-B9AB-A564-4616E14B2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6422F9-5659-04F9-8C2F-80AFD85B3AC3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7F364-2010-5B70-0818-BFBCCF1B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8"/>
            <a:ext cx="12192000" cy="68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2B44-2176-69A8-2A99-D92F15F0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7A20E69-6825-D429-2364-D306576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/>
          <a:lstStyle/>
          <a:p>
            <a:pPr algn="ctr"/>
            <a:r>
              <a:rPr lang="en-US" dirty="0"/>
              <a:t>Program Updates </a:t>
            </a:r>
          </a:p>
        </p:txBody>
      </p:sp>
    </p:spTree>
    <p:extLst>
      <p:ext uri="{BB962C8B-B14F-4D97-AF65-F5344CB8AC3E}">
        <p14:creationId xmlns:p14="http://schemas.microsoft.com/office/powerpoint/2010/main" val="422935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661492" y="2031405"/>
            <a:ext cx="2696468" cy="26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SzPts val="1550"/>
            </a:pPr>
            <a:endParaRPr sz="1292"/>
          </a:p>
        </p:txBody>
      </p:sp>
      <p:pic>
        <p:nvPicPr>
          <p:cNvPr id="35" name="Google Shape;35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7733" y="2068612"/>
            <a:ext cx="4669135" cy="150108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/>
          <p:nvPr/>
        </p:nvSpPr>
        <p:spPr>
          <a:xfrm>
            <a:off x="8846642" y="2031405"/>
            <a:ext cx="2696468" cy="26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SzPts val="1550"/>
            </a:pPr>
            <a:endParaRPr sz="1292"/>
          </a:p>
        </p:txBody>
      </p:sp>
      <p:sp>
        <p:nvSpPr>
          <p:cNvPr id="37" name="Google Shape;37;p9"/>
          <p:cNvSpPr/>
          <p:nvPr/>
        </p:nvSpPr>
        <p:spPr>
          <a:xfrm>
            <a:off x="4071938" y="4003775"/>
            <a:ext cx="4048125" cy="4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5806"/>
              </a:lnSpc>
              <a:buClr>
                <a:srgbClr val="201B18"/>
              </a:buClr>
              <a:buSzPts val="3100"/>
            </a:pPr>
            <a:r>
              <a:rPr lang="en-US" sz="2583">
                <a:solidFill>
                  <a:srgbClr val="201B18"/>
                </a:solidFill>
                <a:latin typeface="Platypi"/>
                <a:ea typeface="Platypi"/>
                <a:cs typeface="Platypi"/>
                <a:sym typeface="Platypi"/>
              </a:rPr>
              <a:t>ESO Monthly Report Out</a:t>
            </a:r>
            <a:endParaRPr sz="2583"/>
          </a:p>
        </p:txBody>
      </p:sp>
      <p:sp>
        <p:nvSpPr>
          <p:cNvPr id="38" name="Google Shape;38;p9"/>
          <p:cNvSpPr/>
          <p:nvPr/>
        </p:nvSpPr>
        <p:spPr>
          <a:xfrm>
            <a:off x="4855568" y="4665266"/>
            <a:ext cx="2480866" cy="31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6086"/>
              </a:lnSpc>
              <a:buClr>
                <a:srgbClr val="201B18"/>
              </a:buClr>
              <a:buSzPts val="2300"/>
            </a:pPr>
            <a:r>
              <a:rPr lang="en-US" sz="1917">
                <a:solidFill>
                  <a:srgbClr val="201B18"/>
                </a:solidFill>
                <a:latin typeface="Platypi"/>
                <a:ea typeface="Platypi"/>
                <a:cs typeface="Platypi"/>
                <a:sym typeface="Platypi"/>
              </a:rPr>
              <a:t>9/3/2025</a:t>
            </a:r>
            <a:endParaRPr sz="1917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576" y="704088"/>
            <a:ext cx="9070848" cy="544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661492" y="5720656"/>
            <a:ext cx="10869018" cy="26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SzPts val="1550"/>
            </a:pPr>
            <a:endParaRPr sz="1292"/>
          </a:p>
        </p:txBody>
      </p:sp>
      <p:pic>
        <p:nvPicPr>
          <p:cNvPr id="51" name="Google Shape;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576" y="704088"/>
            <a:ext cx="9070848" cy="544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010" y="704385"/>
            <a:ext cx="9065979" cy="544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661492" y="2782888"/>
            <a:ext cx="3485158" cy="54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504C49"/>
              </a:buClr>
              <a:buSzPts val="5150"/>
            </a:pPr>
            <a:r>
              <a:rPr lang="en-US" sz="4291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395</a:t>
            </a:r>
            <a:endParaRPr sz="4291"/>
          </a:p>
        </p:txBody>
      </p:sp>
      <p:sp>
        <p:nvSpPr>
          <p:cNvPr id="64" name="Google Shape;64;p13"/>
          <p:cNvSpPr/>
          <p:nvPr/>
        </p:nvSpPr>
        <p:spPr>
          <a:xfrm>
            <a:off x="1370310" y="3535363"/>
            <a:ext cx="2067421" cy="2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3076"/>
              </a:lnSpc>
              <a:buClr>
                <a:srgbClr val="504C49"/>
              </a:buClr>
              <a:buSzPts val="1950"/>
            </a:pPr>
            <a:r>
              <a:rPr lang="en-US" sz="1625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Total Visitors</a:t>
            </a:r>
            <a:endParaRPr sz="1625"/>
          </a:p>
        </p:txBody>
      </p:sp>
      <p:sp>
        <p:nvSpPr>
          <p:cNvPr id="65" name="Google Shape;65;p13"/>
          <p:cNvSpPr/>
          <p:nvPr/>
        </p:nvSpPr>
        <p:spPr>
          <a:xfrm>
            <a:off x="4353322" y="2782888"/>
            <a:ext cx="3485257" cy="54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504C49"/>
              </a:buClr>
              <a:buSzPts val="5150"/>
            </a:pPr>
            <a:r>
              <a:rPr lang="en-US" sz="4291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331</a:t>
            </a:r>
            <a:endParaRPr sz="4291"/>
          </a:p>
        </p:txBody>
      </p:sp>
      <p:sp>
        <p:nvSpPr>
          <p:cNvPr id="66" name="Google Shape;66;p13"/>
          <p:cNvSpPr/>
          <p:nvPr/>
        </p:nvSpPr>
        <p:spPr>
          <a:xfrm>
            <a:off x="5062240" y="3535363"/>
            <a:ext cx="2067421" cy="2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3076"/>
              </a:lnSpc>
              <a:buClr>
                <a:srgbClr val="504C49"/>
              </a:buClr>
              <a:buSzPts val="1950"/>
            </a:pPr>
            <a:r>
              <a:rPr lang="en-US" sz="1625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New Visitors</a:t>
            </a:r>
            <a:endParaRPr sz="1625"/>
          </a:p>
        </p:txBody>
      </p:sp>
      <p:sp>
        <p:nvSpPr>
          <p:cNvPr id="67" name="Google Shape;67;p13"/>
          <p:cNvSpPr/>
          <p:nvPr/>
        </p:nvSpPr>
        <p:spPr>
          <a:xfrm>
            <a:off x="8045252" y="2782888"/>
            <a:ext cx="3485257" cy="54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504C49"/>
              </a:buClr>
              <a:buSzPts val="5150"/>
            </a:pPr>
            <a:r>
              <a:rPr lang="en-US" sz="4291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64</a:t>
            </a:r>
            <a:endParaRPr sz="4291"/>
          </a:p>
        </p:txBody>
      </p:sp>
      <p:sp>
        <p:nvSpPr>
          <p:cNvPr id="68" name="Google Shape;68;p13"/>
          <p:cNvSpPr/>
          <p:nvPr/>
        </p:nvSpPr>
        <p:spPr>
          <a:xfrm>
            <a:off x="8754170" y="3535363"/>
            <a:ext cx="2067421" cy="2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3076"/>
              </a:lnSpc>
              <a:buClr>
                <a:srgbClr val="504C49"/>
              </a:buClr>
              <a:buSzPts val="1950"/>
            </a:pPr>
            <a:r>
              <a:rPr lang="en-US" sz="1625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Repeat Visitors</a:t>
            </a:r>
            <a:endParaRPr sz="1625"/>
          </a:p>
        </p:txBody>
      </p:sp>
      <p:sp>
        <p:nvSpPr>
          <p:cNvPr id="69" name="Google Shape;69;p13"/>
          <p:cNvSpPr/>
          <p:nvPr/>
        </p:nvSpPr>
        <p:spPr>
          <a:xfrm>
            <a:off x="8045252" y="3893046"/>
            <a:ext cx="3485257" cy="26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61290"/>
              </a:lnSpc>
              <a:buSzPts val="1550"/>
            </a:pPr>
            <a:endParaRPr sz="1292"/>
          </a:p>
        </p:txBody>
      </p:sp>
      <p:pic>
        <p:nvPicPr>
          <p:cNvPr id="70" name="Google Shape;70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1378" y="633383"/>
            <a:ext cx="4669137" cy="150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2925628" y="957229"/>
            <a:ext cx="6340750" cy="51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4358"/>
              </a:lnSpc>
              <a:buClr>
                <a:srgbClr val="201B18"/>
              </a:buClr>
              <a:buSzPts val="3900"/>
            </a:pPr>
            <a:r>
              <a:rPr lang="en-US" sz="3250">
                <a:solidFill>
                  <a:srgbClr val="201B18"/>
                </a:solidFill>
                <a:latin typeface="Platypi"/>
                <a:ea typeface="Platypi"/>
                <a:cs typeface="Platypi"/>
                <a:sym typeface="Platypi"/>
              </a:rPr>
              <a:t>Hub MVPs of the Month</a:t>
            </a:r>
            <a:endParaRPr sz="3250"/>
          </a:p>
        </p:txBody>
      </p:sp>
      <p:sp>
        <p:nvSpPr>
          <p:cNvPr id="77" name="Google Shape;77;p14"/>
          <p:cNvSpPr/>
          <p:nvPr/>
        </p:nvSpPr>
        <p:spPr>
          <a:xfrm>
            <a:off x="2293336" y="5271592"/>
            <a:ext cx="2067500" cy="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3076"/>
              </a:lnSpc>
              <a:buClr>
                <a:srgbClr val="504C49"/>
              </a:buClr>
              <a:buSzPts val="1950"/>
            </a:pPr>
            <a:r>
              <a:rPr lang="en-US" sz="1625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Organization</a:t>
            </a:r>
            <a:endParaRPr sz="1625"/>
          </a:p>
        </p:txBody>
      </p:sp>
      <p:sp>
        <p:nvSpPr>
          <p:cNvPr id="78" name="Google Shape;78;p14"/>
          <p:cNvSpPr/>
          <p:nvPr/>
        </p:nvSpPr>
        <p:spPr>
          <a:xfrm>
            <a:off x="661492" y="5629275"/>
            <a:ext cx="5331123" cy="26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SzPts val="1550"/>
            </a:pPr>
            <a:endParaRPr sz="1292"/>
          </a:p>
        </p:txBody>
      </p:sp>
      <p:sp>
        <p:nvSpPr>
          <p:cNvPr id="79" name="Google Shape;79;p14"/>
          <p:cNvSpPr/>
          <p:nvPr/>
        </p:nvSpPr>
        <p:spPr>
          <a:xfrm>
            <a:off x="7831183" y="5271602"/>
            <a:ext cx="2067500" cy="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3076"/>
              </a:lnSpc>
              <a:buClr>
                <a:srgbClr val="504C49"/>
              </a:buClr>
              <a:buSzPts val="1950"/>
            </a:pPr>
            <a:r>
              <a:rPr lang="en-US" sz="1625">
                <a:solidFill>
                  <a:srgbClr val="504C49"/>
                </a:solidFill>
                <a:latin typeface="Platypi"/>
                <a:ea typeface="Platypi"/>
                <a:cs typeface="Platypi"/>
                <a:sym typeface="Platypi"/>
              </a:rPr>
              <a:t>Resource</a:t>
            </a:r>
            <a:endParaRPr sz="1625"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865" y="2699032"/>
            <a:ext cx="3762375" cy="21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279" y="2699042"/>
            <a:ext cx="3571033" cy="211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5FC0-F78E-5D82-F930-24BCFD344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4977-9B28-C143-D0A4-D540982B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ESO Call Agenda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26CB89-950D-B638-12D5-072C9A1BA14E}"/>
              </a:ext>
            </a:extLst>
          </p:cNvPr>
          <p:cNvSpPr/>
          <p:nvPr/>
        </p:nvSpPr>
        <p:spPr>
          <a:xfrm>
            <a:off x="838201" y="1284715"/>
            <a:ext cx="8387861" cy="784556"/>
          </a:xfrm>
          <a:custGeom>
            <a:avLst/>
            <a:gdLst>
              <a:gd name="connsiteX0" fmla="*/ 0 w 8387861"/>
              <a:gd name="connsiteY0" fmla="*/ 130762 h 784556"/>
              <a:gd name="connsiteX1" fmla="*/ 130762 w 8387861"/>
              <a:gd name="connsiteY1" fmla="*/ 0 h 784556"/>
              <a:gd name="connsiteX2" fmla="*/ 8257099 w 8387861"/>
              <a:gd name="connsiteY2" fmla="*/ 0 h 784556"/>
              <a:gd name="connsiteX3" fmla="*/ 8387861 w 8387861"/>
              <a:gd name="connsiteY3" fmla="*/ 130762 h 784556"/>
              <a:gd name="connsiteX4" fmla="*/ 8387861 w 8387861"/>
              <a:gd name="connsiteY4" fmla="*/ 653794 h 784556"/>
              <a:gd name="connsiteX5" fmla="*/ 8257099 w 8387861"/>
              <a:gd name="connsiteY5" fmla="*/ 784556 h 784556"/>
              <a:gd name="connsiteX6" fmla="*/ 130762 w 8387861"/>
              <a:gd name="connsiteY6" fmla="*/ 784556 h 784556"/>
              <a:gd name="connsiteX7" fmla="*/ 0 w 8387861"/>
              <a:gd name="connsiteY7" fmla="*/ 653794 h 784556"/>
              <a:gd name="connsiteX8" fmla="*/ 0 w 8387861"/>
              <a:gd name="connsiteY8" fmla="*/ 130762 h 7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784556">
                <a:moveTo>
                  <a:pt x="0" y="130762"/>
                </a:moveTo>
                <a:cubicBezTo>
                  <a:pt x="0" y="58544"/>
                  <a:pt x="58544" y="0"/>
                  <a:pt x="130762" y="0"/>
                </a:cubicBezTo>
                <a:lnTo>
                  <a:pt x="8257099" y="0"/>
                </a:lnTo>
                <a:cubicBezTo>
                  <a:pt x="8329317" y="0"/>
                  <a:pt x="8387861" y="58544"/>
                  <a:pt x="8387861" y="130762"/>
                </a:cubicBezTo>
                <a:lnTo>
                  <a:pt x="8387861" y="653794"/>
                </a:lnTo>
                <a:cubicBezTo>
                  <a:pt x="8387861" y="726012"/>
                  <a:pt x="8329317" y="784556"/>
                  <a:pt x="8257099" y="784556"/>
                </a:cubicBezTo>
                <a:lnTo>
                  <a:pt x="130762" y="784556"/>
                </a:lnTo>
                <a:cubicBezTo>
                  <a:pt x="58544" y="784556"/>
                  <a:pt x="0" y="726012"/>
                  <a:pt x="0" y="653794"/>
                </a:cubicBezTo>
                <a:lnTo>
                  <a:pt x="0" y="1307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39" tIns="129739" rIns="129739" bIns="129739" numCol="1" spcCol="1270" anchor="ctr" anchorCtr="0">
            <a:noAutofit/>
          </a:bodyPr>
          <a:lstStyle/>
          <a:p>
            <a:pPr marL="91440" lvl="0" indent="0" algn="l" defTabSz="1066800" rtl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I. Welcome</a:t>
            </a:r>
            <a:endParaRPr lang="en-US" sz="2400" b="0" i="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6AC93A-5A1C-1291-249E-15F5713A8E05}"/>
              </a:ext>
            </a:extLst>
          </p:cNvPr>
          <p:cNvSpPr/>
          <p:nvPr/>
        </p:nvSpPr>
        <p:spPr>
          <a:xfrm>
            <a:off x="838200" y="3594958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lvl="0" defTabSz="10668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II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. Entrepreneurial Spotlight</a:t>
            </a:r>
          </a:p>
          <a:p>
            <a:pPr marL="91440" lvl="0" indent="0" algn="l" defTabSz="1066800" rtl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kern="1200" dirty="0">
                <a:solidFill>
                  <a:schemeClr val="tx2"/>
                </a:solidFill>
                <a:latin typeface="+mn-lt"/>
              </a:rPr>
              <a:t>Serafina Lalany, Executive Director NWA Council’s Entrepreneurial Program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D81CEA-E1F3-9E8F-B676-00E266D754E9}"/>
              </a:ext>
            </a:extLst>
          </p:cNvPr>
          <p:cNvSpPr/>
          <p:nvPr/>
        </p:nvSpPr>
        <p:spPr>
          <a:xfrm>
            <a:off x="838199" y="2304998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lvl="0" indent="0" algn="l" defTabSz="1066800" rtl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II. New Member Introductions</a:t>
            </a:r>
          </a:p>
          <a:p>
            <a:pPr marL="91440" lvl="0" indent="0" algn="l" defTabSz="1066800" rtl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kern="1200" dirty="0">
                <a:solidFill>
                  <a:schemeClr val="tx2"/>
                </a:solidFill>
                <a:latin typeface="+mn-lt"/>
                <a:cs typeface="Arial Narrow"/>
              </a:rPr>
              <a:t>Please introduce yourself and let us know how we can connect with you.</a:t>
            </a:r>
            <a:endParaRPr lang="en-US" sz="2400" b="1" i="0" kern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FC8687-CFF8-AF32-38E2-D99AF265D28B}"/>
              </a:ext>
            </a:extLst>
          </p:cNvPr>
          <p:cNvSpPr/>
          <p:nvPr/>
        </p:nvSpPr>
        <p:spPr>
          <a:xfrm>
            <a:off x="857099" y="4884918"/>
            <a:ext cx="8387861" cy="790737"/>
          </a:xfrm>
          <a:custGeom>
            <a:avLst/>
            <a:gdLst>
              <a:gd name="connsiteX0" fmla="*/ 0 w 8387861"/>
              <a:gd name="connsiteY0" fmla="*/ 131792 h 790737"/>
              <a:gd name="connsiteX1" fmla="*/ 131792 w 8387861"/>
              <a:gd name="connsiteY1" fmla="*/ 0 h 790737"/>
              <a:gd name="connsiteX2" fmla="*/ 8256069 w 8387861"/>
              <a:gd name="connsiteY2" fmla="*/ 0 h 790737"/>
              <a:gd name="connsiteX3" fmla="*/ 8387861 w 8387861"/>
              <a:gd name="connsiteY3" fmla="*/ 131792 h 790737"/>
              <a:gd name="connsiteX4" fmla="*/ 8387861 w 8387861"/>
              <a:gd name="connsiteY4" fmla="*/ 658945 h 790737"/>
              <a:gd name="connsiteX5" fmla="*/ 8256069 w 8387861"/>
              <a:gd name="connsiteY5" fmla="*/ 790737 h 790737"/>
              <a:gd name="connsiteX6" fmla="*/ 131792 w 8387861"/>
              <a:gd name="connsiteY6" fmla="*/ 790737 h 790737"/>
              <a:gd name="connsiteX7" fmla="*/ 0 w 8387861"/>
              <a:gd name="connsiteY7" fmla="*/ 658945 h 790737"/>
              <a:gd name="connsiteX8" fmla="*/ 0 w 8387861"/>
              <a:gd name="connsiteY8" fmla="*/ 131792 h 79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790737">
                <a:moveTo>
                  <a:pt x="0" y="131792"/>
                </a:moveTo>
                <a:cubicBezTo>
                  <a:pt x="0" y="59005"/>
                  <a:pt x="59005" y="0"/>
                  <a:pt x="131792" y="0"/>
                </a:cubicBezTo>
                <a:lnTo>
                  <a:pt x="8256069" y="0"/>
                </a:lnTo>
                <a:cubicBezTo>
                  <a:pt x="8328856" y="0"/>
                  <a:pt x="8387861" y="59005"/>
                  <a:pt x="8387861" y="131792"/>
                </a:cubicBezTo>
                <a:lnTo>
                  <a:pt x="8387861" y="658945"/>
                </a:lnTo>
                <a:cubicBezTo>
                  <a:pt x="8387861" y="731732"/>
                  <a:pt x="8328856" y="790737"/>
                  <a:pt x="8256069" y="790737"/>
                </a:cubicBezTo>
                <a:lnTo>
                  <a:pt x="131792" y="790737"/>
                </a:lnTo>
                <a:cubicBezTo>
                  <a:pt x="59005" y="790737"/>
                  <a:pt x="0" y="731732"/>
                  <a:pt x="0" y="658945"/>
                </a:cubicBezTo>
                <a:lnTo>
                  <a:pt x="0" y="1317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041" tIns="130041" rIns="130041" bIns="130041" numCol="1" spcCol="1270" anchor="ctr" anchorCtr="0">
            <a:noAutofit/>
          </a:bodyPr>
          <a:lstStyle/>
          <a:p>
            <a:pPr marL="91440" lvl="0" indent="0" algn="l" defTabSz="1066800" rtl="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IV.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Program Updates</a:t>
            </a:r>
            <a:endParaRPr lang="en-US" sz="2400" b="1" kern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42EA9-7A37-5F3F-09AA-C7BD022B28AE}"/>
              </a:ext>
            </a:extLst>
          </p:cNvPr>
          <p:cNvGrpSpPr/>
          <p:nvPr/>
        </p:nvGrpSpPr>
        <p:grpSpPr>
          <a:xfrm>
            <a:off x="838200" y="5911381"/>
            <a:ext cx="8387861" cy="790737"/>
            <a:chOff x="0" y="3915143"/>
            <a:chExt cx="8387861" cy="7907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8F909F-D724-AC36-0EF1-5FDE288B2106}"/>
                </a:ext>
              </a:extLst>
            </p:cNvPr>
            <p:cNvSpPr/>
            <p:nvPr/>
          </p:nvSpPr>
          <p:spPr>
            <a:xfrm>
              <a:off x="0" y="3915143"/>
              <a:ext cx="8387861" cy="79073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1192B6D-0EAD-9E7F-D43E-79EB38E5C515}"/>
                </a:ext>
              </a:extLst>
            </p:cNvPr>
            <p:cNvSpPr txBox="1"/>
            <p:nvPr/>
          </p:nvSpPr>
          <p:spPr>
            <a:xfrm>
              <a:off x="38601" y="3953744"/>
              <a:ext cx="8310659" cy="71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91440" lvl="0" indent="0" algn="l" defTabSz="1066800" rtl="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+mj-lt"/>
                </a:rPr>
                <a:t>V. Community Announcements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89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53AED-8C56-1791-06BE-5072B3AD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&#10;&#10;AI-generated content may be incorrect.">
            <a:extLst>
              <a:ext uri="{FF2B5EF4-FFF2-40B4-BE49-F238E27FC236}">
                <a16:creationId xmlns:a16="http://schemas.microsoft.com/office/drawing/2014/main" id="{15514381-FCBB-9754-A054-6808B4C06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834577"/>
            <a:ext cx="7772400" cy="56709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799C0B-6E5F-9DE5-BF13-935294DE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96731">
            <a:off x="2034502" y="1681437"/>
            <a:ext cx="5719087" cy="7810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+mn-lt"/>
              </a:rPr>
              <a:t>SEPTEMBER 2025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F269A25-B554-B79A-2079-2255863D5500}"/>
              </a:ext>
            </a:extLst>
          </p:cNvPr>
          <p:cNvSpPr txBox="1">
            <a:spLocks/>
          </p:cNvSpPr>
          <p:nvPr/>
        </p:nvSpPr>
        <p:spPr>
          <a:xfrm rot="20996731">
            <a:off x="3081734" y="2487267"/>
            <a:ext cx="6322112" cy="1462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r>
              <a:rPr lang="en-US" sz="5400" spc="300" dirty="0">
                <a:solidFill>
                  <a:schemeClr val="bg1"/>
                </a:solidFill>
              </a:rPr>
              <a:t>Community</a:t>
            </a:r>
          </a:p>
          <a:p>
            <a:r>
              <a:rPr lang="en-US" sz="5400" b="0" spc="300" dirty="0">
                <a:solidFill>
                  <a:schemeClr val="bg1"/>
                </a:solidFill>
              </a:rPr>
              <a:t>ANNOUNCEMENTS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5BDEB9-81F5-E56A-568F-FD693DD109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670" b="19059"/>
          <a:stretch>
            <a:fillRect/>
          </a:stretch>
        </p:blipFill>
        <p:spPr>
          <a:xfrm rot="21021774">
            <a:off x="2102012" y="125031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9C03FC-B671-4857-42A8-78356E462528}"/>
              </a:ext>
            </a:extLst>
          </p:cNvPr>
          <p:cNvSpPr txBox="1"/>
          <p:nvPr/>
        </p:nvSpPr>
        <p:spPr>
          <a:xfrm>
            <a:off x="91275" y="165919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9C02"/>
                </a:solidFill>
                <a:effectLst/>
                <a:uLnTx/>
                <a:uFillTx/>
                <a:latin typeface="Aptos Mono" panose="020B0604020202020204" pitchFamily="49" charset="0"/>
                <a:ea typeface="+mn-ea"/>
                <a:cs typeface="+mn-cs"/>
              </a:rPr>
              <a:t>OEI ELP Session at AFIC@MCO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D9C02"/>
              </a:solidFill>
              <a:effectLst/>
              <a:uLnTx/>
              <a:uFillTx/>
              <a:latin typeface="Aptos Mono" panose="020B0604020202020204" pitchFamily="49" charset="0"/>
              <a:ea typeface="+mn-ea"/>
              <a:cs typeface="+mn-cs"/>
            </a:endParaRPr>
          </a:p>
        </p:txBody>
      </p:sp>
      <p:pic>
        <p:nvPicPr>
          <p:cNvPr id="5" name="Picture 4" descr="A light bulb and fork logo&#10;&#10;Description automatically generated">
            <a:extLst>
              <a:ext uri="{FF2B5EF4-FFF2-40B4-BE49-F238E27FC236}">
                <a16:creationId xmlns:a16="http://schemas.microsoft.com/office/drawing/2014/main" id="{7F0B5E5F-03B9-B599-2A5C-DA6CD19F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/>
          <a:stretch/>
        </p:blipFill>
        <p:spPr>
          <a:xfrm>
            <a:off x="4229504" y="193729"/>
            <a:ext cx="3915542" cy="1451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812E7-5A29-7118-9287-B6BDC4970D4D}"/>
              </a:ext>
            </a:extLst>
          </p:cNvPr>
          <p:cNvSpPr txBox="1"/>
          <p:nvPr/>
        </p:nvSpPr>
        <p:spPr>
          <a:xfrm>
            <a:off x="3342967" y="5070786"/>
            <a:ext cx="284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9C02"/>
                </a:solidFill>
                <a:effectLst/>
                <a:uLnTx/>
                <a:uFillTx/>
                <a:latin typeface="Aptos Mono" panose="020B0604020202020204" pitchFamily="49" charset="0"/>
                <a:ea typeface="+mn-ea"/>
                <a:cs typeface="+mn-cs"/>
              </a:rPr>
              <a:t>Daymara Baker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00860-9CE7-38B5-511A-C372437F6639}"/>
              </a:ext>
            </a:extLst>
          </p:cNvPr>
          <p:cNvSpPr txBox="1"/>
          <p:nvPr/>
        </p:nvSpPr>
        <p:spPr>
          <a:xfrm>
            <a:off x="3565932" y="5405422"/>
            <a:ext cx="2398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 Mono" panose="020B0604020202020204" pitchFamily="49" charset="0"/>
                <a:ea typeface="+mn-ea"/>
                <a:cs typeface="+mn-cs"/>
              </a:rPr>
              <a:t>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 Mono" panose="020B0604020202020204" pitchFamily="49" charset="0"/>
                <a:ea typeface="+mn-ea"/>
                <a:cs typeface="+mn-cs"/>
              </a:rPr>
              <a:t>Dev. Manager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F9A47-1E8D-D7C6-256A-C69CB67390D8}"/>
              </a:ext>
            </a:extLst>
          </p:cNvPr>
          <p:cNvSpPr txBox="1"/>
          <p:nvPr/>
        </p:nvSpPr>
        <p:spPr>
          <a:xfrm>
            <a:off x="3106995" y="2652882"/>
            <a:ext cx="8475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Organization: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OEI Entrepreneurial Law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   When: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September 12, 12 – 2:45 pm (~ 10 slots available)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   Who: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targeting AFIC@MCO tenants, clients &amp; cohort participants, SCFH farmers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   To Register: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Entrepreneurial Law Checkup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(https://airtable.com/appkQTqgvm8WdBmdi/shrZiLFNdqSVJYlnF)</a:t>
            </a:r>
          </a:p>
        </p:txBody>
      </p:sp>
      <p:pic>
        <p:nvPicPr>
          <p:cNvPr id="21" name="Picture 20" descr="A person smiling at camera&#10;&#10;Description automatically generated">
            <a:extLst>
              <a:ext uri="{FF2B5EF4-FFF2-40B4-BE49-F238E27FC236}">
                <a16:creationId xmlns:a16="http://schemas.microsoft.com/office/drawing/2014/main" id="{D489C1FB-3390-23D8-0F78-CFF30A3E3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13" y="4358994"/>
            <a:ext cx="1634011" cy="211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Graphic 31" descr="A grid with small circles">
            <a:extLst>
              <a:ext uri="{FF2B5EF4-FFF2-40B4-BE49-F238E27FC236}">
                <a16:creationId xmlns:a16="http://schemas.microsoft.com/office/drawing/2014/main" id="{6303F7A7-88EA-2849-0DA7-02D9A59DF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899" t="25289" r="13340" b="28583"/>
          <a:stretch>
            <a:fillRect/>
          </a:stretch>
        </p:blipFill>
        <p:spPr>
          <a:xfrm>
            <a:off x="0" y="0"/>
            <a:ext cx="2860895" cy="1783533"/>
          </a:xfrm>
          <a:prstGeom prst="rect">
            <a:avLst/>
          </a:prstGeom>
        </p:spPr>
      </p:pic>
      <p:pic>
        <p:nvPicPr>
          <p:cNvPr id="31" name="Graphic 30" descr="A grid with small circles">
            <a:extLst>
              <a:ext uri="{FF2B5EF4-FFF2-40B4-BE49-F238E27FC236}">
                <a16:creationId xmlns:a16="http://schemas.microsoft.com/office/drawing/2014/main" id="{3BB7E5E2-4B2F-B3E0-9AB0-395539430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899" t="21379" r="20655" b="9546"/>
          <a:stretch>
            <a:fillRect/>
          </a:stretch>
        </p:blipFill>
        <p:spPr>
          <a:xfrm>
            <a:off x="9957487" y="13567"/>
            <a:ext cx="2234513" cy="2322904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79CD875-2557-5222-F2BB-970E73E2ECA8}"/>
              </a:ext>
            </a:extLst>
          </p:cNvPr>
          <p:cNvSpPr txBox="1">
            <a:spLocks/>
          </p:cNvSpPr>
          <p:nvPr/>
        </p:nvSpPr>
        <p:spPr>
          <a:xfrm>
            <a:off x="7558657" y="4763033"/>
            <a:ext cx="2398830" cy="147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rbane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rbane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rbane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rbane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rbane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daymarab@uada.edu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AFICMCO@uada.edu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479-575-6611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http://aficmco.uada.edu</a:t>
            </a:r>
          </a:p>
        </p:txBody>
      </p:sp>
    </p:spTree>
    <p:extLst>
      <p:ext uri="{BB962C8B-B14F-4D97-AF65-F5344CB8AC3E}">
        <p14:creationId xmlns:p14="http://schemas.microsoft.com/office/powerpoint/2010/main" val="2680733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0A207-E07A-AD66-F6F7-21E662CE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AFIC@MCO Is a One-Stop Solution to</a:t>
            </a:r>
            <a:r>
              <a:rPr lang="en-US" sz="3000" b="1" i="0" kern="120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 Small </a:t>
            </a:r>
            <a:r>
              <a:rPr lang="en-US" sz="3000" b="1" kern="120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+mj-ea"/>
                <a:cs typeface="+mj-cs"/>
              </a:rPr>
              <a:t>Food B</a:t>
            </a:r>
            <a:r>
              <a:rPr lang="en-US" sz="3000" b="1" i="0" kern="120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usinesses Providing Support to Bring </a:t>
            </a:r>
            <a:r>
              <a:rPr lang="en-US" sz="3000" b="1" kern="120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+mj-ea"/>
                <a:cs typeface="+mj-cs"/>
              </a:rPr>
              <a:t>T</a:t>
            </a:r>
            <a:r>
              <a:rPr lang="en-US" sz="3000" b="1" i="0" kern="120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heir </a:t>
            </a:r>
            <a:r>
              <a:rPr lang="en-US" sz="3000" b="1" kern="120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+mj-ea"/>
                <a:cs typeface="+mj-cs"/>
              </a:rPr>
              <a:t>P</a:t>
            </a:r>
            <a:r>
              <a:rPr lang="en-US" sz="3000" b="1" i="0" kern="120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roducts to Market</a:t>
            </a:r>
            <a:endParaRPr lang="en-US" sz="3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F0669-3989-A0BB-0F00-9D19251DF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7" t="17438" r="31874" b="23174"/>
          <a:stretch/>
        </p:blipFill>
        <p:spPr>
          <a:xfrm>
            <a:off x="11257433" y="5829568"/>
            <a:ext cx="577044" cy="890875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EDF3D42F-8E93-2589-CB49-C06D2B6D6004}"/>
              </a:ext>
            </a:extLst>
          </p:cNvPr>
          <p:cNvGraphicFramePr/>
          <p:nvPr/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778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ED3A-E1F4-9FF3-0A6B-517655B2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ECFC4-3390-99EC-2EF6-543352A0C005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3E67A-8034-15C6-DD81-7C80D9B2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BAF96-E041-F96E-CD40-AFE498F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86045-A7B9-F067-6CE9-6B9D2F71D1DA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8CBE9-16D2-BB40-C9F5-F3600E30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48"/>
            <a:ext cx="12192000" cy="68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97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287E-5B8D-3CD1-60AF-3920D84E6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9218EC-2351-3033-C0E1-EBE7CEF85E70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E90B0-A4BE-9078-FC60-C9690CE3A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6"/>
            <a:ext cx="12192000" cy="68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6B27B-131F-DFC9-7033-00C32C3C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A02E74-3DBA-E1FD-C58D-BD6EB3F25AC2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F6DE4-CF75-D775-8B72-D53B26211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9"/>
            <a:ext cx="12192000" cy="68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EF8A-2825-CFBB-3870-EAEC66F1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F3E23C-2CEA-D6C5-300C-00DAD52BC043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C351D-63F3-2D4E-943E-DBA4F272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2"/>
            <a:ext cx="12192000" cy="68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7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C3C6-D38B-2E4F-D878-2ADEA806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C09222-3F36-092A-1A0A-588EBE604456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E665F-D92A-396A-C62C-712394B2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192000" cy="68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0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791D-A865-AC37-3680-68430578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AFF7-6DE3-D9D7-93C1-5014FA56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16" y="1936865"/>
            <a:ext cx="10034954" cy="2053132"/>
          </a:xfrm>
        </p:spPr>
        <p:txBody>
          <a:bodyPr/>
          <a:lstStyle/>
          <a:p>
            <a:r>
              <a:rPr lang="en-US" sz="5400" dirty="0"/>
              <a:t>Thank you for joining us! </a:t>
            </a:r>
            <a:br>
              <a:rPr lang="en-US" sz="5400" dirty="0"/>
            </a:br>
            <a:r>
              <a:rPr lang="en-US" sz="5400" dirty="0"/>
              <a:t>See you next month!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F97D5-6137-B55B-BAD5-4BF762B4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4290524"/>
            <a:ext cx="10034954" cy="580734"/>
          </a:xfrm>
        </p:spPr>
        <p:txBody>
          <a:bodyPr numCol="1">
            <a:norm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+mn-lt"/>
              </a:rPr>
              <a:t>Next meeting will be held October 1st at 10 CT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05B4081-33CE-9160-0F27-628C14D3F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5469775"/>
            <a:ext cx="7887282" cy="1251701"/>
          </a:xfrm>
        </p:spPr>
        <p:txBody>
          <a:bodyPr numCol="2" anchor="b"/>
          <a:lstStyle/>
          <a:p>
            <a:pPr>
              <a:spcAft>
                <a:spcPts val="600"/>
              </a:spcAft>
            </a:pPr>
            <a:r>
              <a:rPr lang="en-US" sz="2000" i="0" dirty="0">
                <a:latin typeface="+mj-lt"/>
              </a:rPr>
              <a:t>Questions? </a:t>
            </a:r>
          </a:p>
          <a:p>
            <a:r>
              <a:rPr lang="en-US" sz="1600" i="0" dirty="0">
                <a:latin typeface="+mn-lt"/>
              </a:rPr>
              <a:t>Mallory Race</a:t>
            </a:r>
          </a:p>
          <a:p>
            <a:r>
              <a:rPr lang="en-US" sz="1600" i="0" dirty="0">
                <a:latin typeface="+mn-lt"/>
              </a:rPr>
              <a:t>Senior Project Manager</a:t>
            </a:r>
          </a:p>
          <a:p>
            <a:r>
              <a:rPr lang="en-US" sz="1600" i="0" dirty="0">
                <a:latin typeface="+mn-lt"/>
              </a:rPr>
              <a:t>Arkansas Economic Development Commission</a:t>
            </a:r>
          </a:p>
          <a:p>
            <a:pPr>
              <a:spcAft>
                <a:spcPts val="600"/>
              </a:spcAft>
            </a:pPr>
            <a:endParaRPr lang="en-US" sz="2000" i="0" dirty="0">
              <a:latin typeface="+mn-lt"/>
            </a:endParaRPr>
          </a:p>
          <a:p>
            <a:r>
              <a:rPr lang="en-US" sz="1600" i="0" dirty="0">
                <a:latin typeface="+mn-lt"/>
              </a:rPr>
              <a:t>Mallory.Race@arkansasedc.com</a:t>
            </a:r>
          </a:p>
          <a:p>
            <a:r>
              <a:rPr lang="en-US" sz="1600" i="0" dirty="0">
                <a:latin typeface="+mn-lt"/>
              </a:rPr>
              <a:t>O: (501) 683-4414</a:t>
            </a:r>
          </a:p>
          <a:p>
            <a:r>
              <a:rPr lang="en-US" sz="1600" i="0" dirty="0">
                <a:latin typeface="+mn-lt"/>
              </a:rPr>
              <a:t>M: (501) 516-6968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A02B27-CE5A-DDFA-C2E4-75F509D487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670" b="19059"/>
          <a:stretch>
            <a:fillRect/>
          </a:stretch>
        </p:blipFill>
        <p:spPr>
          <a:xfrm>
            <a:off x="1305035" y="623543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E6236-FD14-4AF3-C7A0-3A7A6CB5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37F2782-B6DF-0C02-C344-7A59BA2A36FF}"/>
              </a:ext>
            </a:extLst>
          </p:cNvPr>
          <p:cNvSpPr txBox="1">
            <a:spLocks/>
          </p:cNvSpPr>
          <p:nvPr/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bg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r>
              <a:rPr lang="en-US" sz="4200" dirty="0"/>
              <a:t>Considerations</a:t>
            </a:r>
            <a:endParaRPr lang="en-US" sz="4200" b="0" dirty="0">
              <a:latin typeface="Oswald Light" panose="02000303000000000000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710-8859-9C7A-343E-E5BB06B1F4D3}"/>
              </a:ext>
            </a:extLst>
          </p:cNvPr>
          <p:cNvGrpSpPr/>
          <p:nvPr/>
        </p:nvGrpSpPr>
        <p:grpSpPr>
          <a:xfrm>
            <a:off x="601932" y="1792094"/>
            <a:ext cx="2599424" cy="3324354"/>
            <a:chOff x="585305" y="2049797"/>
            <a:chExt cx="2599424" cy="332435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C7F336D-5FE0-E800-F36D-126874B8B666}"/>
                </a:ext>
              </a:extLst>
            </p:cNvPr>
            <p:cNvSpPr/>
            <p:nvPr/>
          </p:nvSpPr>
          <p:spPr>
            <a:xfrm>
              <a:off x="585305" y="3695047"/>
              <a:ext cx="2599424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Monthly calendar with solid fill">
              <a:extLst>
                <a:ext uri="{FF2B5EF4-FFF2-40B4-BE49-F238E27FC236}">
                  <a16:creationId xmlns:a16="http://schemas.microsoft.com/office/drawing/2014/main" id="{DEBB4401-D5CF-EF26-2865-D6686AD3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12269" y="2118519"/>
              <a:ext cx="1543539" cy="1543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6F70F-4AEC-E9C2-17D2-DE09F3736DA0}"/>
                </a:ext>
              </a:extLst>
            </p:cNvPr>
            <p:cNvSpPr txBox="1"/>
            <p:nvPr/>
          </p:nvSpPr>
          <p:spPr>
            <a:xfrm>
              <a:off x="652835" y="3934434"/>
              <a:ext cx="2462405" cy="1200329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latin typeface="Oswald Light" panose="02000303000000000000" pitchFamily="2" charset="77"/>
                </a:rPr>
                <a:t>We begin promptly at </a:t>
              </a:r>
              <a:br>
                <a:rPr lang="en-US" dirty="0">
                  <a:latin typeface="Oswald Light" panose="02000303000000000000" pitchFamily="2" charset="77"/>
                </a:rPr>
              </a:br>
              <a:r>
                <a:rPr lang="en-US" dirty="0">
                  <a:latin typeface="+mj-lt"/>
                </a:rPr>
                <a:t>10am CT</a:t>
              </a:r>
              <a:r>
                <a:rPr lang="en-US" dirty="0">
                  <a:latin typeface="Oswald Light" panose="02000303000000000000" pitchFamily="2" charset="77"/>
                </a:rPr>
                <a:t> on the </a:t>
              </a:r>
              <a:r>
                <a:rPr lang="en-US" dirty="0">
                  <a:latin typeface="+mj-lt"/>
                </a:rPr>
                <a:t>ﬁrst Wednesday</a:t>
              </a:r>
              <a:r>
                <a:rPr lang="en-US" dirty="0">
                  <a:latin typeface="Oswald Light" panose="02000303000000000000" pitchFamily="2" charset="77"/>
                </a:rPr>
                <a:t> of each month. Calls are limited to one hour.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075A959-18D6-4AA3-6C94-477CCDC9CFDE}"/>
                </a:ext>
              </a:extLst>
            </p:cNvPr>
            <p:cNvSpPr/>
            <p:nvPr/>
          </p:nvSpPr>
          <p:spPr>
            <a:xfrm>
              <a:off x="585305" y="2049797"/>
              <a:ext cx="2590794" cy="3324354"/>
            </a:xfrm>
            <a:prstGeom prst="roundRect">
              <a:avLst>
                <a:gd name="adj" fmla="val 1041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7FD26F-F8FE-A6A2-B5DC-C48443EE7CCF}"/>
              </a:ext>
            </a:extLst>
          </p:cNvPr>
          <p:cNvGrpSpPr/>
          <p:nvPr/>
        </p:nvGrpSpPr>
        <p:grpSpPr>
          <a:xfrm>
            <a:off x="3438595" y="1792094"/>
            <a:ext cx="2320957" cy="3324354"/>
            <a:chOff x="3455505" y="2049797"/>
            <a:chExt cx="2320957" cy="332435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723FCBB-7464-4246-C57F-AB3FA85782D9}"/>
                </a:ext>
              </a:extLst>
            </p:cNvPr>
            <p:cNvSpPr/>
            <p:nvPr/>
          </p:nvSpPr>
          <p:spPr>
            <a:xfrm>
              <a:off x="3460835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Online meeting with solid fill">
              <a:extLst>
                <a:ext uri="{FF2B5EF4-FFF2-40B4-BE49-F238E27FC236}">
                  <a16:creationId xmlns:a16="http://schemas.microsoft.com/office/drawing/2014/main" id="{B309DBF1-8E2A-D7E6-0E7B-BDD433AF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851223" y="2118519"/>
              <a:ext cx="1543539" cy="15435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B895DE-F064-2B58-A3D7-1850EC6188E4}"/>
                </a:ext>
              </a:extLst>
            </p:cNvPr>
            <p:cNvSpPr txBox="1"/>
            <p:nvPr/>
          </p:nvSpPr>
          <p:spPr>
            <a:xfrm>
              <a:off x="3547324" y="4072933"/>
              <a:ext cx="2151335" cy="923330"/>
            </a:xfrm>
            <a:prstGeom prst="rect">
              <a:avLst/>
            </a:prstGeom>
            <a:noFill/>
            <a:ln>
              <a:noFill/>
            </a:ln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latin typeface="Oswald Light" panose="02000303000000000000" pitchFamily="2" charset="77"/>
                </a:rPr>
                <a:t>Meetings are recorded and will be made available upon request.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821A4E4-4D72-8213-AED6-0A0DBE02D742}"/>
                </a:ext>
              </a:extLst>
            </p:cNvPr>
            <p:cNvSpPr/>
            <p:nvPr/>
          </p:nvSpPr>
          <p:spPr>
            <a:xfrm>
              <a:off x="3455505" y="2049797"/>
              <a:ext cx="2320957" cy="3324354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028DDC-719D-019E-0C41-D8603D201C09}"/>
              </a:ext>
            </a:extLst>
          </p:cNvPr>
          <p:cNvGrpSpPr/>
          <p:nvPr/>
        </p:nvGrpSpPr>
        <p:grpSpPr>
          <a:xfrm>
            <a:off x="5996791" y="1792094"/>
            <a:ext cx="2313667" cy="3324354"/>
            <a:chOff x="6071705" y="2049797"/>
            <a:chExt cx="2313667" cy="33243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379C854-FB7B-0212-CF99-6136B9CAFD9E}"/>
                </a:ext>
              </a:extLst>
            </p:cNvPr>
            <p:cNvSpPr/>
            <p:nvPr/>
          </p:nvSpPr>
          <p:spPr>
            <a:xfrm>
              <a:off x="6075076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 descr="Mute speaker with solid fill">
              <a:extLst>
                <a:ext uri="{FF2B5EF4-FFF2-40B4-BE49-F238E27FC236}">
                  <a16:creationId xmlns:a16="http://schemas.microsoft.com/office/drawing/2014/main" id="{94CFD258-7B3C-19D1-9E0B-0DB0C5A8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457132" y="2096689"/>
              <a:ext cx="1543539" cy="15435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A1985-DC69-BD86-F928-A3E0E4920A5B}"/>
                </a:ext>
              </a:extLst>
            </p:cNvPr>
            <p:cNvSpPr txBox="1"/>
            <p:nvPr/>
          </p:nvSpPr>
          <p:spPr>
            <a:xfrm>
              <a:off x="6338159" y="4072933"/>
              <a:ext cx="1781484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latin typeface="Oswald Light" panose="02000303000000000000" pitchFamily="2" charset="77"/>
                </a:rPr>
                <a:t>Please </a:t>
              </a:r>
              <a:r>
                <a:rPr lang="en-US" dirty="0">
                  <a:latin typeface="+mj-lt"/>
                </a:rPr>
                <a:t>mute your microphones </a:t>
              </a:r>
              <a:r>
                <a:rPr lang="en-US" dirty="0">
                  <a:latin typeface="Oswald Light" panose="02000303000000000000" pitchFamily="2" charset="77"/>
                </a:rPr>
                <a:t>unless speaking.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365C84-3CDE-367B-88A3-D12BD3C263FA}"/>
                </a:ext>
              </a:extLst>
            </p:cNvPr>
            <p:cNvSpPr/>
            <p:nvPr/>
          </p:nvSpPr>
          <p:spPr>
            <a:xfrm>
              <a:off x="6071705" y="2049797"/>
              <a:ext cx="2313667" cy="3324354"/>
            </a:xfrm>
            <a:prstGeom prst="roundRect">
              <a:avLst>
                <a:gd name="adj" fmla="val 1213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E3292-4454-4F0A-6EF5-8C6E33D9C463}"/>
              </a:ext>
            </a:extLst>
          </p:cNvPr>
          <p:cNvGrpSpPr/>
          <p:nvPr/>
        </p:nvGrpSpPr>
        <p:grpSpPr>
          <a:xfrm>
            <a:off x="8547696" y="1792094"/>
            <a:ext cx="3071152" cy="3324354"/>
            <a:chOff x="8664077" y="2049797"/>
            <a:chExt cx="3071152" cy="332435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87218C-E84E-D8BE-C1BE-8B9D76FCCED9}"/>
                </a:ext>
              </a:extLst>
            </p:cNvPr>
            <p:cNvSpPr/>
            <p:nvPr/>
          </p:nvSpPr>
          <p:spPr>
            <a:xfrm>
              <a:off x="8667471" y="3695047"/>
              <a:ext cx="3067758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raphic 2" descr="Megaphone1 with solid fill">
              <a:extLst>
                <a:ext uri="{FF2B5EF4-FFF2-40B4-BE49-F238E27FC236}">
                  <a16:creationId xmlns:a16="http://schemas.microsoft.com/office/drawing/2014/main" id="{63D4B0A0-68C9-1304-7374-B31D0A6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29581" y="2118519"/>
              <a:ext cx="1543539" cy="1543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DE37BE-4AA0-1A5F-B153-440196A6A2B3}"/>
                </a:ext>
              </a:extLst>
            </p:cNvPr>
            <p:cNvSpPr txBox="1"/>
            <p:nvPr/>
          </p:nvSpPr>
          <p:spPr>
            <a:xfrm>
              <a:off x="8719171" y="4072933"/>
              <a:ext cx="2957570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latin typeface="Oswald Light" panose="02000303000000000000" pitchFamily="2" charset="77"/>
                </a:rPr>
                <a:t>If you have an announcement, please make sure you send it in our announcement link on our website.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1A4D610-6C7F-82B5-E144-CBC02E773E09}"/>
                </a:ext>
              </a:extLst>
            </p:cNvPr>
            <p:cNvSpPr/>
            <p:nvPr/>
          </p:nvSpPr>
          <p:spPr>
            <a:xfrm>
              <a:off x="8664077" y="2049797"/>
              <a:ext cx="3067758" cy="3324354"/>
            </a:xfrm>
            <a:prstGeom prst="roundRect">
              <a:avLst>
                <a:gd name="adj" fmla="val 874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8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C19F-3C39-FD63-F25E-118124D6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F0FEB2-D6D3-BB04-DD9A-797CC176B038}"/>
              </a:ext>
            </a:extLst>
          </p:cNvPr>
          <p:cNvSpPr txBox="1">
            <a:spLocks/>
          </p:cNvSpPr>
          <p:nvPr/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bg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/>
                </a:solidFill>
              </a:rPr>
              <a:t>Introducing…</a:t>
            </a:r>
            <a:endParaRPr lang="en-US" sz="4200" b="0" dirty="0">
              <a:solidFill>
                <a:schemeClr val="tx1"/>
              </a:solidFill>
              <a:latin typeface="Oswald Light" panose="02000303000000000000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9892C77-CEA4-AAF5-D81B-7453F141F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254" y="810096"/>
            <a:ext cx="57150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22520-035B-567E-B5D9-A3FF707F34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49772" y="1445009"/>
            <a:ext cx="3905249" cy="2440780"/>
          </a:xfrm>
          <a:prstGeom prst="rect">
            <a:avLst/>
          </a:prstGeom>
          <a:effectLst>
            <a:innerShdw blurRad="114300">
              <a:prstClr val="black">
                <a:alpha val="16000"/>
              </a:prstClr>
            </a:innerShdw>
          </a:effec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203DC53-F8DD-A61F-EB7A-4F4E84F672A1}"/>
              </a:ext>
            </a:extLst>
          </p:cNvPr>
          <p:cNvSpPr txBox="1">
            <a:spLocks/>
          </p:cNvSpPr>
          <p:nvPr/>
        </p:nvSpPr>
        <p:spPr>
          <a:xfrm>
            <a:off x="8490371" y="4897286"/>
            <a:ext cx="3102203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bit.ly/AR-ESO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FB31-D378-E152-5D93-52E32E47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9772" y="4665673"/>
            <a:ext cx="1066800" cy="10668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D64FFE-5554-AA16-696A-A7ACFB93DF60}"/>
              </a:ext>
            </a:extLst>
          </p:cNvPr>
          <p:cNvSpPr txBox="1">
            <a:spLocks/>
          </p:cNvSpPr>
          <p:nvPr/>
        </p:nvSpPr>
        <p:spPr>
          <a:xfrm>
            <a:off x="838200" y="5236655"/>
            <a:ext cx="4774063" cy="144259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you have questions or concerns, please contact: </a:t>
            </a:r>
          </a:p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Mallory Race, Senior Project Manager</a:t>
            </a:r>
          </a:p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Arkansas Economic Development Commission</a:t>
            </a:r>
          </a:p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Mallory.Race@ArkansasEDC.com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CD845-84B8-9AA3-26CC-166265465F68}"/>
              </a:ext>
            </a:extLst>
          </p:cNvPr>
          <p:cNvSpPr txBox="1"/>
          <p:nvPr/>
        </p:nvSpPr>
        <p:spPr>
          <a:xfrm>
            <a:off x="936154" y="1798095"/>
            <a:ext cx="337329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swald Light" panose="02000303000000000000" pitchFamily="2" charset="77"/>
              </a:rPr>
              <a:t>ESO Call Landing 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9C740-23E9-3AA8-152B-4D8A79714926}"/>
              </a:ext>
            </a:extLst>
          </p:cNvPr>
          <p:cNvSpPr txBox="1"/>
          <p:nvPr/>
        </p:nvSpPr>
        <p:spPr>
          <a:xfrm>
            <a:off x="937589" y="2938682"/>
            <a:ext cx="418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central location where you can find important links such as a the call’s joining link, community updates, the previous ESO slide deck, and more.</a:t>
            </a:r>
          </a:p>
        </p:txBody>
      </p:sp>
    </p:spTree>
    <p:extLst>
      <p:ext uri="{BB962C8B-B14F-4D97-AF65-F5344CB8AC3E}">
        <p14:creationId xmlns:p14="http://schemas.microsoft.com/office/powerpoint/2010/main" val="135160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3796849-7C37-8BAC-4A67-68DFED22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/>
          <a:lstStyle/>
          <a:p>
            <a:pPr algn="ctr"/>
            <a:r>
              <a:rPr lang="en-US" dirty="0"/>
              <a:t>New Member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65317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AI-generated content may be incorrect.">
            <a:extLst>
              <a:ext uri="{FF2B5EF4-FFF2-40B4-BE49-F238E27FC236}">
                <a16:creationId xmlns:a16="http://schemas.microsoft.com/office/drawing/2014/main" id="{70F6BFFC-20A6-598F-5FA8-0F9B0B7D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7" y="263768"/>
            <a:ext cx="11323285" cy="5940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926E1-4512-A910-64D0-E924890BFE01}"/>
              </a:ext>
            </a:extLst>
          </p:cNvPr>
          <p:cNvSpPr txBox="1"/>
          <p:nvPr/>
        </p:nvSpPr>
        <p:spPr>
          <a:xfrm>
            <a:off x="2584938" y="6417260"/>
            <a:ext cx="70221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algn="ctr" defTabSz="10668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</a:rPr>
              <a:t>Serafina Lalany, Executive Director NWA Council’s Entrepreneurial Program</a:t>
            </a:r>
          </a:p>
        </p:txBody>
      </p:sp>
    </p:spTree>
    <p:extLst>
      <p:ext uri="{BB962C8B-B14F-4D97-AF65-F5344CB8AC3E}">
        <p14:creationId xmlns:p14="http://schemas.microsoft.com/office/powerpoint/2010/main" val="115926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4021E-D03C-B9DF-762B-A85821534D99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F90C27-4AD4-5B6C-9D20-B902899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9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C521-3BBB-B766-4710-B132D5D08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8095F-5D78-7177-5D05-E9885AA5B22F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950CF0-6152-141C-BD0D-DB086FEC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1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4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D0A1-3873-24C9-D0A7-232178C7F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EBBA07-A622-8347-ED00-59357BBE75C4}"/>
              </a:ext>
            </a:extLst>
          </p:cNvPr>
          <p:cNvSpPr/>
          <p:nvPr/>
        </p:nvSpPr>
        <p:spPr>
          <a:xfrm>
            <a:off x="9904491" y="6074875"/>
            <a:ext cx="2287509" cy="78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E933A07-5B74-EE35-3906-630A1195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12192000" cy="62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8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D4D4C"/>
      </a:dk2>
      <a:lt2>
        <a:srgbClr val="E3E4E3"/>
      </a:lt2>
      <a:accent1>
        <a:srgbClr val="CE202F"/>
      </a:accent1>
      <a:accent2>
        <a:srgbClr val="4C4D4C"/>
      </a:accent2>
      <a:accent3>
        <a:srgbClr val="000000"/>
      </a:accent3>
      <a:accent4>
        <a:srgbClr val="8A8A89"/>
      </a:accent4>
      <a:accent5>
        <a:srgbClr val="2459A9"/>
      </a:accent5>
      <a:accent6>
        <a:srgbClr val="FFFEFE"/>
      </a:accent6>
      <a:hlink>
        <a:srgbClr val="2459A9"/>
      </a:hlink>
      <a:folHlink>
        <a:srgbClr val="183D74"/>
      </a:folHlink>
    </a:clrScheme>
    <a:fontScheme name="AEDC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FA59EF-836C-714B-981C-48EB1960B37E}" vid="{DB42FA94-DA18-F948-953E-C97BD76111E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D4D4C"/>
      </a:dk2>
      <a:lt2>
        <a:srgbClr val="E3E4E3"/>
      </a:lt2>
      <a:accent1>
        <a:srgbClr val="CE202F"/>
      </a:accent1>
      <a:accent2>
        <a:srgbClr val="4C4D4C"/>
      </a:accent2>
      <a:accent3>
        <a:srgbClr val="000000"/>
      </a:accent3>
      <a:accent4>
        <a:srgbClr val="8A8A89"/>
      </a:accent4>
      <a:accent5>
        <a:srgbClr val="2459A9"/>
      </a:accent5>
      <a:accent6>
        <a:srgbClr val="FFFEFE"/>
      </a:accent6>
      <a:hlink>
        <a:srgbClr val="2459A9"/>
      </a:hlink>
      <a:folHlink>
        <a:srgbClr val="183D74"/>
      </a:folHlink>
    </a:clrScheme>
    <a:fontScheme name="AEDC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FA59EF-836C-714B-981C-48EB1960B37E}" vid="{DB42FA94-DA18-F948-953E-C97BD76111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8AAAACE238D14DBB70AC1A214B17E9" ma:contentTypeVersion="17" ma:contentTypeDescription="Create a new document." ma:contentTypeScope="" ma:versionID="1a3be97232252d5ce0e6eb09237fdc1e">
  <xsd:schema xmlns:xsd="http://www.w3.org/2001/XMLSchema" xmlns:xs="http://www.w3.org/2001/XMLSchema" xmlns:p="http://schemas.microsoft.com/office/2006/metadata/properties" xmlns:ns2="287a9ac6-7266-464f-92fc-14ef9ffa4ab3" xmlns:ns3="64af8ad0-2690-4568-a232-8d8969b95aca" targetNamespace="http://schemas.microsoft.com/office/2006/metadata/properties" ma:root="true" ma:fieldsID="8a76b1e813a9f7e04733a20648a494fb" ns2:_="" ns3:_="">
    <xsd:import namespace="287a9ac6-7266-464f-92fc-14ef9ffa4ab3"/>
    <xsd:import namespace="64af8ad0-2690-4568-a232-8d8969b95a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a9ac6-7266-464f-92fc-14ef9ffa4a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3358760-6bd2-4d07-a004-50af683bcf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8ad0-2690-4568-a232-8d8969b95ac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411c7d2-2be8-4db0-a322-83deea4049ef}" ma:internalName="TaxCatchAll" ma:showField="CatchAllData" ma:web="64af8ad0-2690-4568-a232-8d8969b95a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af8ad0-2690-4568-a232-8d8969b95aca" xsi:nil="true"/>
    <lcf76f155ced4ddcb4097134ff3c332f xmlns="287a9ac6-7266-464f-92fc-14ef9ffa4ab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CDA6D6-21A5-4769-A017-314FB2B421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7a9ac6-7266-464f-92fc-14ef9ffa4ab3"/>
    <ds:schemaRef ds:uri="64af8ad0-2690-4568-a232-8d8969b95a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5779DD-E406-48F2-B22A-8697879F73B0}">
  <ds:schemaRefs>
    <ds:schemaRef ds:uri="http://purl.org/dc/terms/"/>
    <ds:schemaRef ds:uri="http://schemas.microsoft.com/office/2006/metadata/properties"/>
    <ds:schemaRef ds:uri="http://purl.org/dc/elements/1.1/"/>
    <ds:schemaRef ds:uri="64af8ad0-2690-4568-a232-8d8969b95aca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87a9ac6-7266-464f-92fc-14ef9ffa4ab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3C623C-95F6-458A-8E97-FE916E17D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484</Words>
  <Application>Microsoft Office PowerPoint</Application>
  <PresentationFormat>Widescreen</PresentationFormat>
  <Paragraphs>90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Calibri</vt:lpstr>
      <vt:lpstr>Aptos Mono</vt:lpstr>
      <vt:lpstr>Aptos</vt:lpstr>
      <vt:lpstr>Oswald</vt:lpstr>
      <vt:lpstr>Oswald SemiBold</vt:lpstr>
      <vt:lpstr>Wingdings</vt:lpstr>
      <vt:lpstr>Platypi</vt:lpstr>
      <vt:lpstr>Arial</vt:lpstr>
      <vt:lpstr>Oswald Medium</vt:lpstr>
      <vt:lpstr>OSWALD LIGHT</vt:lpstr>
      <vt:lpstr>Aptos Display</vt:lpstr>
      <vt:lpstr>Office Theme</vt:lpstr>
      <vt:lpstr>1_Office Theme</vt:lpstr>
      <vt:lpstr>2_Office Theme</vt:lpstr>
      <vt:lpstr>Welcome to the ESO Call!</vt:lpstr>
      <vt:lpstr>September ESO Call Agenda</vt:lpstr>
      <vt:lpstr>PowerPoint Presentation</vt:lpstr>
      <vt:lpstr>PowerPoint Presentation</vt:lpstr>
      <vt:lpstr>New Member Introductions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Updates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SEPTEMBER 2025</vt:lpstr>
      <vt:lpstr>PowerPoint Presentation</vt:lpstr>
      <vt:lpstr>AFIC@MCO Is a One-Stop Solution to Small Food Businesses Providing Support to Bring Their Products to Market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  See you next month!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Kimberly Head</dc:creator>
  <cp:lastModifiedBy>Mallory Race</cp:lastModifiedBy>
  <cp:revision>8</cp:revision>
  <cp:lastPrinted>2025-09-02T16:05:24Z</cp:lastPrinted>
  <dcterms:created xsi:type="dcterms:W3CDTF">2025-08-25T13:14:08Z</dcterms:created>
  <dcterms:modified xsi:type="dcterms:W3CDTF">2025-09-02T22:09:14Z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0x010100918AAAACE238D14DBB70AC1A214B17E9</vt:lpwstr>
  </property>
  <property fmtid="{D5CDD505-2E9C-101B-9397-08002B2CF9AE}" pid="3" name="MediaServiceImageTags">
    <vt:lpwstr/>
  </property>
</Properties>
</file>